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16.xml" ContentType="application/vnd.ms-office.chartcolorstyle+xml"/>
  <Override PartName="/ppt/charts/colors17.xml" ContentType="application/vnd.ms-office.chartcolorstyle+xml"/>
  <Override PartName="/ppt/charts/colors18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16.xml" ContentType="application/vnd.ms-office.chartstyle+xml"/>
  <Override PartName="/ppt/charts/style17.xml" ContentType="application/vnd.ms-office.chartstyle+xml"/>
  <Override PartName="/ppt/charts/style18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9"/>
  </p:handoutMasterIdLst>
  <p:sldIdLst>
    <p:sldId id="256" r:id="rId3"/>
    <p:sldId id="257" r:id="rId5"/>
    <p:sldId id="258" r:id="rId6"/>
    <p:sldId id="329" r:id="rId7"/>
    <p:sldId id="259" r:id="rId8"/>
    <p:sldId id="422" r:id="rId9"/>
    <p:sldId id="260" r:id="rId10"/>
    <p:sldId id="523" r:id="rId11"/>
    <p:sldId id="358" r:id="rId12"/>
    <p:sldId id="595" r:id="rId13"/>
    <p:sldId id="515" r:id="rId14"/>
    <p:sldId id="524" r:id="rId15"/>
    <p:sldId id="415" r:id="rId16"/>
    <p:sldId id="516" r:id="rId17"/>
    <p:sldId id="517" r:id="rId18"/>
    <p:sldId id="285" r:id="rId19"/>
    <p:sldId id="514" r:id="rId20"/>
    <p:sldId id="425" r:id="rId21"/>
    <p:sldId id="518" r:id="rId22"/>
    <p:sldId id="519" r:id="rId23"/>
    <p:sldId id="429" r:id="rId24"/>
    <p:sldId id="485" r:id="rId25"/>
    <p:sldId id="486" r:id="rId26"/>
    <p:sldId id="520" r:id="rId27"/>
    <p:sldId id="435" r:id="rId28"/>
    <p:sldId id="521" r:id="rId29"/>
    <p:sldId id="513" r:id="rId30"/>
    <p:sldId id="356" r:id="rId31"/>
    <p:sldId id="511" r:id="rId32"/>
    <p:sldId id="565" r:id="rId33"/>
    <p:sldId id="567" r:id="rId34"/>
    <p:sldId id="566" r:id="rId35"/>
    <p:sldId id="569" r:id="rId36"/>
    <p:sldId id="570" r:id="rId37"/>
    <p:sldId id="593" r:id="rId38"/>
    <p:sldId id="512" r:id="rId39"/>
    <p:sldId id="317" r:id="rId40"/>
    <p:sldId id="263" r:id="rId41"/>
    <p:sldId id="276" r:id="rId42"/>
    <p:sldId id="273" r:id="rId43"/>
    <p:sldId id="413" r:id="rId44"/>
    <p:sldId id="431" r:id="rId45"/>
    <p:sldId id="432" r:id="rId46"/>
    <p:sldId id="284" r:id="rId47"/>
    <p:sldId id="359" r:id="rId48"/>
    <p:sldId id="269" r:id="rId49"/>
    <p:sldId id="270" r:id="rId50"/>
    <p:sldId id="271" r:id="rId51"/>
    <p:sldId id="272" r:id="rId52"/>
    <p:sldId id="279" r:id="rId53"/>
    <p:sldId id="418" r:id="rId54"/>
    <p:sldId id="434" r:id="rId55"/>
    <p:sldId id="510" r:id="rId56"/>
    <p:sldId id="572" r:id="rId57"/>
    <p:sldId id="458" r:id="rId58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A00"/>
    <a:srgbClr val="9F15F5"/>
    <a:srgbClr val="E9503E"/>
    <a:srgbClr val="000000"/>
    <a:srgbClr val="F5A300"/>
    <a:srgbClr val="9C1C26"/>
    <a:srgbClr val="312C8C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3" autoAdjust="0"/>
    <p:restoredTop sz="91188" autoAdjust="0"/>
  </p:normalViewPr>
  <p:slideViewPr>
    <p:cSldViewPr snapToObjects="1">
      <p:cViewPr varScale="1">
        <p:scale>
          <a:sx n="79" d="100"/>
          <a:sy n="79" d="100"/>
        </p:scale>
        <p:origin x="1882" y="48"/>
      </p:cViewPr>
      <p:guideLst>
        <p:guide orient="horz" pos="2343"/>
        <p:guide pos="29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2" Type="http://schemas.openxmlformats.org/officeDocument/2006/relationships/tableStyles" Target="tableStyles.xml"/><Relationship Id="rId61" Type="http://schemas.openxmlformats.org/officeDocument/2006/relationships/viewProps" Target="viewProps.xml"/><Relationship Id="rId60" Type="http://schemas.openxmlformats.org/officeDocument/2006/relationships/presProps" Target="presProps.xml"/><Relationship Id="rId6" Type="http://schemas.openxmlformats.org/officeDocument/2006/relationships/slide" Target="slides/slide3.xml"/><Relationship Id="rId59" Type="http://schemas.openxmlformats.org/officeDocument/2006/relationships/handoutMaster" Target="handoutMasters/handoutMaster1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oleObject" Target="NULL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package" Target="../embeddings/Workbook9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package" Target="../embeddings/Workbook10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microsoft.com/office/2011/relationships/chartStyle" Target="style13.xml"/><Relationship Id="rId1" Type="http://schemas.openxmlformats.org/officeDocument/2006/relationships/package" Target="../embeddings/Workbook11.xlsx"/></Relationships>
</file>

<file path=ppt/charts/_rels/chart14.xml.rels><?xml version="1.0" encoding="UTF-8" standalone="yes"?>
<Relationships xmlns="http://schemas.openxmlformats.org/package/2006/relationships"><Relationship Id="rId3" Type="http://schemas.microsoft.com/office/2011/relationships/chartColorStyle" Target="colors14.xml"/><Relationship Id="rId2" Type="http://schemas.microsoft.com/office/2011/relationships/chartStyle" Target="style14.xml"/><Relationship Id="rId1" Type="http://schemas.openxmlformats.org/officeDocument/2006/relationships/package" Target="../embeddings/Workbook12.xlsx"/></Relationships>
</file>

<file path=ppt/charts/_rels/chart15.xml.rels><?xml version="1.0" encoding="UTF-8" standalone="yes"?>
<Relationships xmlns="http://schemas.openxmlformats.org/package/2006/relationships"><Relationship Id="rId3" Type="http://schemas.microsoft.com/office/2011/relationships/chartColorStyle" Target="colors15.xml"/><Relationship Id="rId2" Type="http://schemas.microsoft.com/office/2011/relationships/chartStyle" Target="style15.xml"/><Relationship Id="rId1" Type="http://schemas.openxmlformats.org/officeDocument/2006/relationships/package" Target="../embeddings/Workbook13.xlsx"/></Relationships>
</file>

<file path=ppt/charts/_rels/chart16.xml.rels><?xml version="1.0" encoding="UTF-8" standalone="yes"?>
<Relationships xmlns="http://schemas.openxmlformats.org/package/2006/relationships"><Relationship Id="rId3" Type="http://schemas.microsoft.com/office/2011/relationships/chartColorStyle" Target="colors16.xml"/><Relationship Id="rId2" Type="http://schemas.microsoft.com/office/2011/relationships/chartStyle" Target="style16.xml"/><Relationship Id="rId1" Type="http://schemas.openxmlformats.org/officeDocument/2006/relationships/package" Target="../embeddings/Workbook14.xlsx"/></Relationships>
</file>

<file path=ppt/charts/_rels/chart17.xml.rels><?xml version="1.0" encoding="UTF-8" standalone="yes"?>
<Relationships xmlns="http://schemas.openxmlformats.org/package/2006/relationships"><Relationship Id="rId3" Type="http://schemas.microsoft.com/office/2011/relationships/chartColorStyle" Target="colors17.xml"/><Relationship Id="rId2" Type="http://schemas.microsoft.com/office/2011/relationships/chartStyle" Target="style17.xml"/><Relationship Id="rId1" Type="http://schemas.openxmlformats.org/officeDocument/2006/relationships/package" Target="../embeddings/Workbook15.xlsx"/></Relationships>
</file>

<file path=ppt/charts/_rels/chart18.xml.rels><?xml version="1.0" encoding="UTF-8" standalone="yes"?>
<Relationships xmlns="http://schemas.openxmlformats.org/package/2006/relationships"><Relationship Id="rId3" Type="http://schemas.microsoft.com/office/2011/relationships/chartColorStyle" Target="colors18.xml"/><Relationship Id="rId2" Type="http://schemas.microsoft.com/office/2011/relationships/chartStyle" Target="style18.xml"/><Relationship Id="rId1" Type="http://schemas.openxmlformats.org/officeDocument/2006/relationships/package" Target="../embeddings/Workbook16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oleObject" Target="NULL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package" Target="../embeddings/Workbook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8745259885567"/>
          <c:y val="0.139034268844447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77.3913043478261</c:v>
                </c:pt>
                <c:pt idx="1">
                  <c:v>22.6086956521739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 Loss 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rgb &amp; sup + n2d + cont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0.54</c:v>
                </c:pt>
                <c:pt idx="1">
                  <c:v>0.530584335</c:v>
                </c:pt>
                <c:pt idx="2">
                  <c:v>0.553463638</c:v>
                </c:pt>
                <c:pt idx="3">
                  <c:v>0.609295189</c:v>
                </c:pt>
                <c:pt idx="4">
                  <c:v>0.584712327</c:v>
                </c:pt>
                <c:pt idx="5">
                  <c:v>0.564620972</c:v>
                </c:pt>
                <c:pt idx="6">
                  <c:v>0.585619926</c:v>
                </c:pt>
                <c:pt idx="7">
                  <c:v>0.556119621</c:v>
                </c:pt>
                <c:pt idx="8">
                  <c:v>0.583963573</c:v>
                </c:pt>
                <c:pt idx="9">
                  <c:v>0.462928593</c:v>
                </c:pt>
                <c:pt idx="10">
                  <c:v>0.326160818</c:v>
                </c:pt>
                <c:pt idx="11">
                  <c:v>0.255871594</c:v>
                </c:pt>
                <c:pt idx="12">
                  <c:v>0.275361568</c:v>
                </c:pt>
                <c:pt idx="13">
                  <c:v>0.261665493</c:v>
                </c:pt>
                <c:pt idx="14">
                  <c:v>0.248758823</c:v>
                </c:pt>
                <c:pt idx="15">
                  <c:v>0.24700354</c:v>
                </c:pt>
                <c:pt idx="16">
                  <c:v>0.190085918</c:v>
                </c:pt>
                <c:pt idx="17">
                  <c:v>0.218245193</c:v>
                </c:pt>
                <c:pt idx="18">
                  <c:v>0.203553244</c:v>
                </c:pt>
                <c:pt idx="19">
                  <c:v>0.231095284</c:v>
                </c:pt>
                <c:pt idx="20">
                  <c:v>0.23299548</c:v>
                </c:pt>
                <c:pt idx="21">
                  <c:v>0.222527623</c:v>
                </c:pt>
                <c:pt idx="22">
                  <c:v>0.212953448</c:v>
                </c:pt>
                <c:pt idx="23">
                  <c:v>0.183506906</c:v>
                </c:pt>
                <c:pt idx="24">
                  <c:v>0.176971525</c:v>
                </c:pt>
                <c:pt idx="25">
                  <c:v>0.236804277</c:v>
                </c:pt>
                <c:pt idx="26">
                  <c:v>0.224117264</c:v>
                </c:pt>
                <c:pt idx="27">
                  <c:v>0.228801876</c:v>
                </c:pt>
                <c:pt idx="28">
                  <c:v>0.262530565</c:v>
                </c:pt>
                <c:pt idx="29">
                  <c:v>0.228690565</c:v>
                </c:pt>
                <c:pt idx="30">
                  <c:v>0.259790957</c:v>
                </c:pt>
                <c:pt idx="31">
                  <c:v>0.19437997</c:v>
                </c:pt>
                <c:pt idx="32">
                  <c:v>0.191451132</c:v>
                </c:pt>
                <c:pt idx="33">
                  <c:v>0.207392633</c:v>
                </c:pt>
                <c:pt idx="34">
                  <c:v>0.16370295</c:v>
                </c:pt>
                <c:pt idx="35">
                  <c:v>0.16382882</c:v>
                </c:pt>
                <c:pt idx="36">
                  <c:v>0.194644675</c:v>
                </c:pt>
                <c:pt idx="37">
                  <c:v>0.290805131</c:v>
                </c:pt>
                <c:pt idx="38">
                  <c:v>0.222974822</c:v>
                </c:pt>
                <c:pt idx="39">
                  <c:v>0.191365585</c:v>
                </c:pt>
                <c:pt idx="40">
                  <c:v>0.178619459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 </a:t>
            </a:r>
            <a:r>
              <a:rPr lang="en-US" sz="1600" b="1" dirty="0" err="1">
                <a:solidFill>
                  <a:schemeClr val="tx1"/>
                </a:solidFill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+ </a:t>
            </a:r>
            <a:r>
              <a:rPr lang="en-US" sz="1600" b="1" dirty="0" err="1">
                <a:solidFill>
                  <a:schemeClr val="tx1"/>
                </a:solidFill>
              </a:rPr>
              <a:t>Normals</a:t>
            </a:r>
            <a:r>
              <a:rPr lang="en-US" sz="1600" b="1" dirty="0">
                <a:solidFill>
                  <a:schemeClr val="tx1"/>
                </a:solidFill>
              </a:rPr>
              <a:t> in Loss Function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</a:t>
            </a:r>
            <a:r>
              <a:rPr lang="en-US" sz="1600" b="1" dirty="0" err="1">
                <a:solidFill>
                  <a:schemeClr val="tx1"/>
                </a:solidFill>
              </a:rPr>
              <a:t>absl</a:t>
            </a:r>
            <a:r>
              <a:rPr lang="en-US" sz="1600" b="1" dirty="0">
                <a:solidFill>
                  <a:schemeClr val="tx1"/>
                </a:solidFill>
              </a:rPr>
              <a:t>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normal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0.472764879</c:v>
                </c:pt>
                <c:pt idx="2">
                  <c:v>0.316684633</c:v>
                </c:pt>
                <c:pt idx="3">
                  <c:v>0.30344823</c:v>
                </c:pt>
                <c:pt idx="4">
                  <c:v>0.219601065</c:v>
                </c:pt>
                <c:pt idx="5">
                  <c:v>0.269559532</c:v>
                </c:pt>
                <c:pt idx="6">
                  <c:v>0.230661333</c:v>
                </c:pt>
                <c:pt idx="7">
                  <c:v>0.212894112</c:v>
                </c:pt>
                <c:pt idx="8">
                  <c:v>0.178403109</c:v>
                </c:pt>
                <c:pt idx="9">
                  <c:v>0.171494737</c:v>
                </c:pt>
                <c:pt idx="10">
                  <c:v>0.175630763</c:v>
                </c:pt>
                <c:pt idx="11">
                  <c:v>0.177925184</c:v>
                </c:pt>
                <c:pt idx="12">
                  <c:v>0.13233088</c:v>
                </c:pt>
                <c:pt idx="13">
                  <c:v>0.196705997</c:v>
                </c:pt>
                <c:pt idx="14">
                  <c:v>0.159039408</c:v>
                </c:pt>
                <c:pt idx="15">
                  <c:v>0.141788185</c:v>
                </c:pt>
                <c:pt idx="16">
                  <c:v>0.122145452</c:v>
                </c:pt>
                <c:pt idx="17">
                  <c:v>0.159853339</c:v>
                </c:pt>
                <c:pt idx="18">
                  <c:v>0.179153234</c:v>
                </c:pt>
                <c:pt idx="19">
                  <c:v>0.15103969</c:v>
                </c:pt>
                <c:pt idx="20">
                  <c:v>0.1673114</c:v>
                </c:pt>
                <c:pt idx="21">
                  <c:v>0.17901963</c:v>
                </c:pt>
                <c:pt idx="22">
                  <c:v>0.179473951</c:v>
                </c:pt>
                <c:pt idx="23">
                  <c:v>0.153333843</c:v>
                </c:pt>
                <c:pt idx="24">
                  <c:v>0.12702468</c:v>
                </c:pt>
                <c:pt idx="25">
                  <c:v>0.126560241</c:v>
                </c:pt>
                <c:pt idx="26">
                  <c:v>0.142162681</c:v>
                </c:pt>
                <c:pt idx="27">
                  <c:v>0.127923459</c:v>
                </c:pt>
                <c:pt idx="28">
                  <c:v>0.199494466</c:v>
                </c:pt>
                <c:pt idx="29">
                  <c:v>0.157216027</c:v>
                </c:pt>
                <c:pt idx="30">
                  <c:v>0.118481092</c:v>
                </c:pt>
                <c:pt idx="31">
                  <c:v>0.143011093</c:v>
                </c:pt>
                <c:pt idx="32">
                  <c:v>0.124929115</c:v>
                </c:pt>
                <c:pt idx="33">
                  <c:v>0.119850248</c:v>
                </c:pt>
                <c:pt idx="34">
                  <c:v>0.10811998</c:v>
                </c:pt>
                <c:pt idx="35">
                  <c:v>0.13017416</c:v>
                </c:pt>
                <c:pt idx="36">
                  <c:v>0.092807867</c:v>
                </c:pt>
                <c:pt idx="37">
                  <c:v>0.135221109</c:v>
                </c:pt>
                <c:pt idx="38">
                  <c:v>0.122703269</c:v>
                </c:pt>
                <c:pt idx="39">
                  <c:v>0.152602613</c:v>
                </c:pt>
                <c:pt idx="40">
                  <c:v>0.15073669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Normal Loss &amp;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cont &amp; normal loss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0.485140204</c:v>
                </c:pt>
                <c:pt idx="2">
                  <c:v>0.308793366</c:v>
                </c:pt>
                <c:pt idx="3">
                  <c:v>0.283008337</c:v>
                </c:pt>
                <c:pt idx="4">
                  <c:v>0.22908099</c:v>
                </c:pt>
                <c:pt idx="5">
                  <c:v>0.249800205</c:v>
                </c:pt>
                <c:pt idx="6">
                  <c:v>0.234400168</c:v>
                </c:pt>
                <c:pt idx="7">
                  <c:v>0.216295674</c:v>
                </c:pt>
                <c:pt idx="8">
                  <c:v>0.174780428</c:v>
                </c:pt>
                <c:pt idx="9">
                  <c:v>0.186178982</c:v>
                </c:pt>
                <c:pt idx="10">
                  <c:v>0.156733111</c:v>
                </c:pt>
                <c:pt idx="11">
                  <c:v>0.154414743</c:v>
                </c:pt>
                <c:pt idx="12">
                  <c:v>0.200422972</c:v>
                </c:pt>
                <c:pt idx="13">
                  <c:v>0.169640824</c:v>
                </c:pt>
                <c:pt idx="14">
                  <c:v>0.131027788</c:v>
                </c:pt>
                <c:pt idx="15">
                  <c:v>0.162688255</c:v>
                </c:pt>
                <c:pt idx="16">
                  <c:v>0.131345615</c:v>
                </c:pt>
                <c:pt idx="17">
                  <c:v>0.13913855</c:v>
                </c:pt>
                <c:pt idx="18">
                  <c:v>0.146397278</c:v>
                </c:pt>
                <c:pt idx="19">
                  <c:v>0.140030161</c:v>
                </c:pt>
                <c:pt idx="20">
                  <c:v>0.123258285</c:v>
                </c:pt>
                <c:pt idx="21">
                  <c:v>0.147724405</c:v>
                </c:pt>
                <c:pt idx="22">
                  <c:v>0.113131918</c:v>
                </c:pt>
                <c:pt idx="23">
                  <c:v>0.118275575</c:v>
                </c:pt>
                <c:pt idx="24">
                  <c:v>0.141205832</c:v>
                </c:pt>
                <c:pt idx="25">
                  <c:v>0.117776074</c:v>
                </c:pt>
                <c:pt idx="26">
                  <c:v>0.154579088</c:v>
                </c:pt>
                <c:pt idx="27">
                  <c:v>0.125946581</c:v>
                </c:pt>
                <c:pt idx="28">
                  <c:v>0.162176639</c:v>
                </c:pt>
                <c:pt idx="29">
                  <c:v>0.174969688</c:v>
                </c:pt>
                <c:pt idx="30">
                  <c:v>0.107177272</c:v>
                </c:pt>
                <c:pt idx="31">
                  <c:v>0.138545051</c:v>
                </c:pt>
                <c:pt idx="32">
                  <c:v>0.098839276</c:v>
                </c:pt>
                <c:pt idx="33">
                  <c:v>0.135059744</c:v>
                </c:pt>
                <c:pt idx="34">
                  <c:v>0.176597774</c:v>
                </c:pt>
                <c:pt idx="35">
                  <c:v>0.120876297</c:v>
                </c:pt>
                <c:pt idx="36">
                  <c:v>0.149140313</c:v>
                </c:pt>
                <c:pt idx="37">
                  <c:v>0.153448462</c:v>
                </c:pt>
                <c:pt idx="38">
                  <c:v>0.152375713</c:v>
                </c:pt>
                <c:pt idx="39">
                  <c:v>0.198694468</c:v>
                </c:pt>
                <c:pt idx="40">
                  <c:v>0.129480436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Normal 2 Depth Block</a:t>
            </a:r>
            <a:endParaRPr lang="de-DE" altLang="en-US"/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46065867438335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381000" dist="127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RGB</a:t>
            </a:r>
            <a:r>
              <a:rPr lang="en-US" sz="1600" b="1" baseline="0" dirty="0">
                <a:solidFill>
                  <a:schemeClr val="tx1"/>
                </a:solidFill>
              </a:rPr>
              <a:t> &amp; </a:t>
            </a:r>
            <a:r>
              <a:rPr lang="en-US" sz="1600" b="1" i="0" u="none" strike="noStrike" baseline="0" dirty="0" err="1">
                <a:solidFill>
                  <a:schemeClr val="tx1"/>
                </a:solidFill>
                <a:effectLst/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as Input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</c:v>
                </c:pt>
              </c:strCache>
            </c:strRef>
          </c:tx>
          <c:spPr>
            <a:ln w="28575" cap="rnd">
              <a:solidFill>
                <a:srgbClr val="F5A3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3083029392834"/>
          <c:y val="0.88369849800192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529370944839"/>
          <c:y val="0.170374389582203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93.0434782608696</c:v>
                </c:pt>
                <c:pt idx="1">
                  <c:v>6.95652173913044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Normal 2 Depth Block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Sheet1!$C$1</c:f>
              <c:strCache>
                <c:ptCount val="1"/>
                <c:pt idx="0">
                  <c:v>n2d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Sheet1!$C$2:$C$43</c:f>
              <c:numCache>
                <c:formatCode>General</c:formatCode>
                <c:ptCount val="42"/>
                <c:pt idx="0">
                  <c:v>0.576895356</c:v>
                </c:pt>
                <c:pt idx="1">
                  <c:v>0.489317656</c:v>
                </c:pt>
                <c:pt idx="2">
                  <c:v>0.318605155</c:v>
                </c:pt>
                <c:pt idx="3">
                  <c:v>0.328924</c:v>
                </c:pt>
                <c:pt idx="4">
                  <c:v>0.294420153</c:v>
                </c:pt>
                <c:pt idx="5">
                  <c:v>0.207552239</c:v>
                </c:pt>
                <c:pt idx="6">
                  <c:v>0.189622879</c:v>
                </c:pt>
                <c:pt idx="7">
                  <c:v>0.198369905</c:v>
                </c:pt>
                <c:pt idx="8">
                  <c:v>0.203102708</c:v>
                </c:pt>
                <c:pt idx="9">
                  <c:v>0.18318145</c:v>
                </c:pt>
                <c:pt idx="10">
                  <c:v>0.20487985</c:v>
                </c:pt>
                <c:pt idx="11">
                  <c:v>0.142674014</c:v>
                </c:pt>
                <c:pt idx="12">
                  <c:v>0.158023357</c:v>
                </c:pt>
                <c:pt idx="13">
                  <c:v>0.154699445</c:v>
                </c:pt>
                <c:pt idx="14">
                  <c:v>0.152688861</c:v>
                </c:pt>
                <c:pt idx="15">
                  <c:v>0.178713709</c:v>
                </c:pt>
                <c:pt idx="16">
                  <c:v>0.126889721</c:v>
                </c:pt>
                <c:pt idx="17">
                  <c:v>0.144119918</c:v>
                </c:pt>
                <c:pt idx="18">
                  <c:v>0.123914205</c:v>
                </c:pt>
                <c:pt idx="19">
                  <c:v>0.164093629</c:v>
                </c:pt>
                <c:pt idx="20">
                  <c:v>0.134320766</c:v>
                </c:pt>
                <c:pt idx="21">
                  <c:v>0.124887303</c:v>
                </c:pt>
                <c:pt idx="22">
                  <c:v>0.089449927</c:v>
                </c:pt>
                <c:pt idx="23">
                  <c:v>0.127776101</c:v>
                </c:pt>
                <c:pt idx="24">
                  <c:v>0.105835393</c:v>
                </c:pt>
                <c:pt idx="25">
                  <c:v>0.120672308</c:v>
                </c:pt>
                <c:pt idx="26">
                  <c:v>0.126148984</c:v>
                </c:pt>
                <c:pt idx="27">
                  <c:v>0.150381476</c:v>
                </c:pt>
                <c:pt idx="28">
                  <c:v>0.177863419</c:v>
                </c:pt>
                <c:pt idx="29">
                  <c:v>0.109328777</c:v>
                </c:pt>
                <c:pt idx="30">
                  <c:v>0.158354878</c:v>
                </c:pt>
                <c:pt idx="31">
                  <c:v>0.154054418</c:v>
                </c:pt>
                <c:pt idx="32">
                  <c:v>0.098725475</c:v>
                </c:pt>
                <c:pt idx="33">
                  <c:v>0.15455465</c:v>
                </c:pt>
                <c:pt idx="34">
                  <c:v>0.128209785</c:v>
                </c:pt>
                <c:pt idx="35">
                  <c:v>0.10354986</c:v>
                </c:pt>
                <c:pt idx="36">
                  <c:v>0.118980505</c:v>
                </c:pt>
                <c:pt idx="37">
                  <c:v>0.086118586</c:v>
                </c:pt>
                <c:pt idx="38">
                  <c:v>0.148433715</c:v>
                </c:pt>
                <c:pt idx="39">
                  <c:v>0.120123789</c:v>
                </c:pt>
                <c:pt idx="40">
                  <c:v>0.112599939</c:v>
                </c:pt>
                <c:pt idx="41">
                  <c:v>0.115884282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rgb &amp; sup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</c:v>
                      </c:pt>
                      <c:pt idx="1">
                        <c:v>0.463891983</c:v>
                      </c:pt>
                      <c:pt idx="2">
                        <c:v>0.403405249</c:v>
                      </c:pt>
                      <c:pt idx="3">
                        <c:v>0.221601546</c:v>
                      </c:pt>
                      <c:pt idx="4">
                        <c:v>0.244354472</c:v>
                      </c:pt>
                      <c:pt idx="5">
                        <c:v>0.226876274</c:v>
                      </c:pt>
                      <c:pt idx="6">
                        <c:v>0.187505901</c:v>
                      </c:pt>
                      <c:pt idx="7">
                        <c:v>0.231648445</c:v>
                      </c:pt>
                      <c:pt idx="8">
                        <c:v>0.349062592</c:v>
                      </c:pt>
                      <c:pt idx="9">
                        <c:v>0.155327469</c:v>
                      </c:pt>
                      <c:pt idx="10">
                        <c:v>0.15425171</c:v>
                      </c:pt>
                      <c:pt idx="11">
                        <c:v>0.172545761</c:v>
                      </c:pt>
                      <c:pt idx="12">
                        <c:v>0.199154541</c:v>
                      </c:pt>
                      <c:pt idx="13">
                        <c:v>0.150299206</c:v>
                      </c:pt>
                      <c:pt idx="14">
                        <c:v>0.12700884</c:v>
                      </c:pt>
                      <c:pt idx="15">
                        <c:v>0.13419649</c:v>
                      </c:pt>
                      <c:pt idx="16">
                        <c:v>0.105172038</c:v>
                      </c:pt>
                      <c:pt idx="17">
                        <c:v>0.136997029</c:v>
                      </c:pt>
                      <c:pt idx="18">
                        <c:v>0.130150571</c:v>
                      </c:pt>
                      <c:pt idx="19">
                        <c:v>0.122179642</c:v>
                      </c:pt>
                      <c:pt idx="20">
                        <c:v>0.150908485</c:v>
                      </c:pt>
                      <c:pt idx="21">
                        <c:v>0.120773502</c:v>
                      </c:pt>
                      <c:pt idx="22">
                        <c:v>0.176808953</c:v>
                      </c:pt>
                      <c:pt idx="23">
                        <c:v>0.107833251</c:v>
                      </c:pt>
                      <c:pt idx="24">
                        <c:v>0.176500872</c:v>
                      </c:pt>
                      <c:pt idx="25">
                        <c:v>0.134728745</c:v>
                      </c:pt>
                      <c:pt idx="26">
                        <c:v>0.139597923</c:v>
                      </c:pt>
                      <c:pt idx="27">
                        <c:v>0.103065893</c:v>
                      </c:pt>
                      <c:pt idx="28">
                        <c:v>0.126335159</c:v>
                      </c:pt>
                      <c:pt idx="29">
                        <c:v>0.101555832</c:v>
                      </c:pt>
                      <c:pt idx="30">
                        <c:v>0.139520139</c:v>
                      </c:pt>
                      <c:pt idx="31">
                        <c:v>0.115516819</c:v>
                      </c:pt>
                      <c:pt idx="32">
                        <c:v>0.182145685</c:v>
                      </c:pt>
                      <c:pt idx="33">
                        <c:v>0.118121192</c:v>
                      </c:pt>
                      <c:pt idx="34">
                        <c:v>0.139492944</c:v>
                      </c:pt>
                      <c:pt idx="35">
                        <c:v>0.194626227</c:v>
                      </c:pt>
                      <c:pt idx="36">
                        <c:v>0.101648375</c:v>
                      </c:pt>
                      <c:pt idx="37">
                        <c:v>0.094312325</c:v>
                      </c:pt>
                      <c:pt idx="38">
                        <c:v>0.155581906</c:v>
                      </c:pt>
                      <c:pt idx="39">
                        <c:v>0.097099364</c:v>
                      </c:pt>
                      <c:pt idx="40">
                        <c:v>0.119330026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3">
                  <a:shade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 cmpd="tri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76.5217391304348</c:v>
                </c:pt>
                <c:pt idx="1">
                  <c:v>23.4782608695652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Superpixel &amp; RGB + Normal 2 Depth Block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40742329972109"/>
          <c:y val="0.0248036378668871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sup. + N2D</c:v>
                </c:pt>
              </c:strCache>
            </c:strRef>
          </c:tx>
          <c:spPr>
            <a:ln w="28575" cap="rnd">
              <a:solidFill>
                <a:srgbClr val="9C1C26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0.46130994</c:v>
                </c:pt>
                <c:pt idx="1">
                  <c:v>0.336830199</c:v>
                </c:pt>
                <c:pt idx="2">
                  <c:v>0.278493911</c:v>
                </c:pt>
                <c:pt idx="3">
                  <c:v>0.344324499</c:v>
                </c:pt>
                <c:pt idx="4">
                  <c:v>0.286384374</c:v>
                </c:pt>
                <c:pt idx="5">
                  <c:v>0.265594482</c:v>
                </c:pt>
                <c:pt idx="6">
                  <c:v>0.285111457</c:v>
                </c:pt>
                <c:pt idx="7">
                  <c:v>0.218185142</c:v>
                </c:pt>
                <c:pt idx="8">
                  <c:v>0.209914088</c:v>
                </c:pt>
                <c:pt idx="9">
                  <c:v>0.21191965</c:v>
                </c:pt>
                <c:pt idx="10">
                  <c:v>0.169204965</c:v>
                </c:pt>
                <c:pt idx="11">
                  <c:v>0.179976523</c:v>
                </c:pt>
                <c:pt idx="12">
                  <c:v>0.141060635</c:v>
                </c:pt>
                <c:pt idx="13">
                  <c:v>0.198650166</c:v>
                </c:pt>
                <c:pt idx="14">
                  <c:v>0.170059264</c:v>
                </c:pt>
                <c:pt idx="15">
                  <c:v>0.198569298</c:v>
                </c:pt>
                <c:pt idx="16">
                  <c:v>0.158276409</c:v>
                </c:pt>
                <c:pt idx="17">
                  <c:v>0.160714984</c:v>
                </c:pt>
                <c:pt idx="18">
                  <c:v>0.150188699</c:v>
                </c:pt>
                <c:pt idx="19">
                  <c:v>0.125305653</c:v>
                </c:pt>
                <c:pt idx="20">
                  <c:v>0.145080432</c:v>
                </c:pt>
                <c:pt idx="21">
                  <c:v>0.159240618</c:v>
                </c:pt>
                <c:pt idx="22">
                  <c:v>0.195767358</c:v>
                </c:pt>
                <c:pt idx="23">
                  <c:v>0.137347043</c:v>
                </c:pt>
                <c:pt idx="24">
                  <c:v>0.12259572</c:v>
                </c:pt>
                <c:pt idx="25">
                  <c:v>0.157210782</c:v>
                </c:pt>
                <c:pt idx="26">
                  <c:v>0.136419713</c:v>
                </c:pt>
                <c:pt idx="27">
                  <c:v>0.141925797</c:v>
                </c:pt>
                <c:pt idx="28">
                  <c:v>0.140419379</c:v>
                </c:pt>
                <c:pt idx="29">
                  <c:v>0.114663966</c:v>
                </c:pt>
                <c:pt idx="30">
                  <c:v>0.111045539</c:v>
                </c:pt>
                <c:pt idx="31">
                  <c:v>0.12309064</c:v>
                </c:pt>
                <c:pt idx="32">
                  <c:v>0.099771231</c:v>
                </c:pt>
                <c:pt idx="33">
                  <c:v>0.122934721</c:v>
                </c:pt>
                <c:pt idx="34">
                  <c:v>0.133054346</c:v>
                </c:pt>
                <c:pt idx="35">
                  <c:v>0.113849863</c:v>
                </c:pt>
                <c:pt idx="36">
                  <c:v>0.104941681</c:v>
                </c:pt>
                <c:pt idx="37">
                  <c:v>0.171374097</c:v>
                </c:pt>
                <c:pt idx="38">
                  <c:v>0.124734648</c:v>
                </c:pt>
                <c:pt idx="39">
                  <c:v>0.14783594</c:v>
                </c:pt>
                <c:pt idx="40">
                  <c:v>0.098216347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</c:v>
                      </c:pt>
                      <c:pt idx="1">
                        <c:v>0.463891983032226</c:v>
                      </c:pt>
                      <c:pt idx="2">
                        <c:v>0.403405249118804</c:v>
                      </c:pt>
                      <c:pt idx="3">
                        <c:v>0.221601545810699</c:v>
                      </c:pt>
                      <c:pt idx="4">
                        <c:v>0.244354471564292</c:v>
                      </c:pt>
                      <c:pt idx="5">
                        <c:v>0.226876273751258</c:v>
                      </c:pt>
                      <c:pt idx="6">
                        <c:v>0.187505900859832</c:v>
                      </c:pt>
                      <c:pt idx="7">
                        <c:v>0.231648445129394</c:v>
                      </c:pt>
                      <c:pt idx="8">
                        <c:v>0.349062591791152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0.199154540896415</c:v>
                      </c:pt>
                      <c:pt idx="13">
                        <c:v>0.150299206376075</c:v>
                      </c:pt>
                      <c:pt idx="14">
                        <c:v>0.127008840441703</c:v>
                      </c:pt>
                      <c:pt idx="15">
                        <c:v>0.134196490049362</c:v>
                      </c:pt>
                      <c:pt idx="16">
                        <c:v>0.105172038078308</c:v>
                      </c:pt>
                      <c:pt idx="17">
                        <c:v>0.136997029185295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</c:v>
                      </c:pt>
                      <c:pt idx="21">
                        <c:v>0.120773501694202</c:v>
                      </c:pt>
                      <c:pt idx="22">
                        <c:v>0.176808953285217</c:v>
                      </c:pt>
                      <c:pt idx="23">
                        <c:v>0.107833251357078</c:v>
                      </c:pt>
                      <c:pt idx="24">
                        <c:v>0.176500871777534</c:v>
                      </c:pt>
                      <c:pt idx="25">
                        <c:v>0.134728744626045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0.115516819059848</c:v>
                      </c:pt>
                      <c:pt idx="32">
                        <c:v>0.182145684957504</c:v>
                      </c:pt>
                      <c:pt idx="33">
                        <c:v>0.118121191859245</c:v>
                      </c:pt>
                      <c:pt idx="34">
                        <c:v>0.139492943882942</c:v>
                      </c:pt>
                      <c:pt idx="35">
                        <c:v>0.194626227021217</c:v>
                      </c:pt>
                      <c:pt idx="36">
                        <c:v>0.10164837539196</c:v>
                      </c:pt>
                      <c:pt idx="37">
                        <c:v>0.0943123251199722</c:v>
                      </c:pt>
                      <c:pt idx="38">
                        <c:v>0.155581906437873</c:v>
                      </c:pt>
                      <c:pt idx="39">
                        <c:v>0.0970993638038635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Binary Superpixel Loss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 + binary loss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0.5</c:v>
                </c:pt>
                <c:pt idx="1">
                  <c:v>0.484019488</c:v>
                </c:pt>
                <c:pt idx="2">
                  <c:v>0.507976174</c:v>
                </c:pt>
                <c:pt idx="3">
                  <c:v>0.466237396</c:v>
                </c:pt>
                <c:pt idx="4">
                  <c:v>0.496011704</c:v>
                </c:pt>
                <c:pt idx="5">
                  <c:v>0.482376277</c:v>
                </c:pt>
                <c:pt idx="6">
                  <c:v>0.51641196</c:v>
                </c:pt>
                <c:pt idx="7">
                  <c:v>0.412446409</c:v>
                </c:pt>
                <c:pt idx="8">
                  <c:v>0.522301257</c:v>
                </c:pt>
                <c:pt idx="9">
                  <c:v>0.488635361</c:v>
                </c:pt>
                <c:pt idx="10">
                  <c:v>0.505633473</c:v>
                </c:pt>
                <c:pt idx="11">
                  <c:v>0.471559942</c:v>
                </c:pt>
                <c:pt idx="12">
                  <c:v>0.486658245</c:v>
                </c:pt>
                <c:pt idx="13">
                  <c:v>0.478332937</c:v>
                </c:pt>
                <c:pt idx="14">
                  <c:v>0.44948554</c:v>
                </c:pt>
                <c:pt idx="15">
                  <c:v>0.535079181</c:v>
                </c:pt>
                <c:pt idx="16">
                  <c:v>0.493745267</c:v>
                </c:pt>
                <c:pt idx="17">
                  <c:v>0.450284272</c:v>
                </c:pt>
                <c:pt idx="18">
                  <c:v>0.441565812</c:v>
                </c:pt>
                <c:pt idx="19">
                  <c:v>0.460920513</c:v>
                </c:pt>
                <c:pt idx="20">
                  <c:v>0.524082422</c:v>
                </c:pt>
                <c:pt idx="21">
                  <c:v>0.464025795</c:v>
                </c:pt>
                <c:pt idx="22">
                  <c:v>0.414716184</c:v>
                </c:pt>
                <c:pt idx="23">
                  <c:v>0.499011338</c:v>
                </c:pt>
                <c:pt idx="24">
                  <c:v>0.462845385</c:v>
                </c:pt>
                <c:pt idx="25">
                  <c:v>0.448285371</c:v>
                </c:pt>
                <c:pt idx="26">
                  <c:v>0.461633712</c:v>
                </c:pt>
                <c:pt idx="27">
                  <c:v>0.473093152</c:v>
                </c:pt>
                <c:pt idx="28">
                  <c:v>0.445871979</c:v>
                </c:pt>
                <c:pt idx="29">
                  <c:v>0.4215765</c:v>
                </c:pt>
                <c:pt idx="30">
                  <c:v>0.469819516</c:v>
                </c:pt>
                <c:pt idx="31">
                  <c:v>0.516632557</c:v>
                </c:pt>
                <c:pt idx="32">
                  <c:v>0.463471353</c:v>
                </c:pt>
                <c:pt idx="33">
                  <c:v>0.475257754</c:v>
                </c:pt>
                <c:pt idx="34">
                  <c:v>0.477076113</c:v>
                </c:pt>
                <c:pt idx="35">
                  <c:v>0.447221875</c:v>
                </c:pt>
                <c:pt idx="36">
                  <c:v>0.431753397</c:v>
                </c:pt>
                <c:pt idx="37">
                  <c:v>0.496403486</c:v>
                </c:pt>
                <c:pt idx="38">
                  <c:v>0.453167409</c:v>
                </c:pt>
                <c:pt idx="39">
                  <c:v>0.472902954</c:v>
                </c:pt>
                <c:pt idx="40">
                  <c:v>0.455975026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</c:v>
                      </c:pt>
                      <c:pt idx="1">
                        <c:v>0.463891983032226</c:v>
                      </c:pt>
                      <c:pt idx="2">
                        <c:v>0.403405249118804</c:v>
                      </c:pt>
                      <c:pt idx="3">
                        <c:v>0.221601545810699</c:v>
                      </c:pt>
                      <c:pt idx="4">
                        <c:v>0.244354471564292</c:v>
                      </c:pt>
                      <c:pt idx="5">
                        <c:v>0.226876273751258</c:v>
                      </c:pt>
                      <c:pt idx="6">
                        <c:v>0.187505900859832</c:v>
                      </c:pt>
                      <c:pt idx="7">
                        <c:v>0.231648445129394</c:v>
                      </c:pt>
                      <c:pt idx="8">
                        <c:v>0.349062591791152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0.199154540896415</c:v>
                      </c:pt>
                      <c:pt idx="13">
                        <c:v>0.150299206376075</c:v>
                      </c:pt>
                      <c:pt idx="14">
                        <c:v>0.127008840441703</c:v>
                      </c:pt>
                      <c:pt idx="15">
                        <c:v>0.134196490049362</c:v>
                      </c:pt>
                      <c:pt idx="16">
                        <c:v>0.105172038078308</c:v>
                      </c:pt>
                      <c:pt idx="17">
                        <c:v>0.136997029185295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</c:v>
                      </c:pt>
                      <c:pt idx="21">
                        <c:v>0.120773501694202</c:v>
                      </c:pt>
                      <c:pt idx="22">
                        <c:v>0.176808953285217</c:v>
                      </c:pt>
                      <c:pt idx="23">
                        <c:v>0.107833251357078</c:v>
                      </c:pt>
                      <c:pt idx="24">
                        <c:v>0.176500871777534</c:v>
                      </c:pt>
                      <c:pt idx="25">
                        <c:v>0.134728744626045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0.115516819059848</c:v>
                      </c:pt>
                      <c:pt idx="32">
                        <c:v>0.182145684957504</c:v>
                      </c:pt>
                      <c:pt idx="33">
                        <c:v>0.118121191859245</c:v>
                      </c:pt>
                      <c:pt idx="34">
                        <c:v>0.139492943882942</c:v>
                      </c:pt>
                      <c:pt idx="35">
                        <c:v>0.194626227021217</c:v>
                      </c:pt>
                      <c:pt idx="36">
                        <c:v>0.10164837539196</c:v>
                      </c:pt>
                      <c:pt idx="37">
                        <c:v>0.0943123251199722</c:v>
                      </c:pt>
                      <c:pt idx="38">
                        <c:v>0.155581906437873</c:v>
                      </c:pt>
                      <c:pt idx="39">
                        <c:v>0.0970993638038635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image" Target="../media/image89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000" tIns="0" rIns="0" bIns="0" numCol="1" anchor="ctr" anchorCtr="0" compatLnSpc="1"/>
          <a:lstStyle>
            <a:lvl1pPr>
              <a:lnSpc>
                <a:spcPts val="1300"/>
              </a:lnSpc>
              <a:defRPr sz="1000" b="1">
                <a:latin typeface="Stafford" panose="00000400000000000000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fld id="{A32DC80D-291A-4ABB-A78B-0417274A267C}" type="datetime4">
              <a:rPr lang="de-DE"/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image" Target="../media/image89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22388" y="923925"/>
            <a:ext cx="4194175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de-DE"/>
              <a:t>Textmasterformate durch Klicken bearbeiten</a:t>
            </a:r>
            <a:endParaRPr lang="de-DE"/>
          </a:p>
          <a:p>
            <a:pPr lvl="1"/>
            <a:r>
              <a:rPr lang="de-DE"/>
              <a:t>Zweite Ebene</a:t>
            </a:r>
            <a:endParaRPr lang="de-DE"/>
          </a:p>
          <a:p>
            <a:pPr lvl="2"/>
            <a:r>
              <a:rPr lang="de-DE"/>
              <a:t>Dritte Ebene</a:t>
            </a:r>
            <a:endParaRPr lang="de-DE"/>
          </a:p>
          <a:p>
            <a:pPr lvl="3"/>
            <a:r>
              <a:rPr lang="de-DE"/>
              <a:t>Vierte Ebene</a:t>
            </a:r>
            <a:endParaRPr lang="de-DE"/>
          </a:p>
          <a:p>
            <a:pPr lvl="4"/>
            <a:r>
              <a:rPr lang="de-DE"/>
              <a:t>Fünfte Ebene</a:t>
            </a:r>
            <a:endParaRPr lang="de-DE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anose="00000400000000000000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benefit of estimating plane coefficients instead of directly estimating depth values is that they can effectively represent depth values of multiple pixels by estimating only 3 coefficients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regularization module that can make depth boundaries much sharper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we equipped a standard station wagon with two high-resolution color and grayscale video cameras. Accurate ground truth is provided by a Velodyne laser scanner and a GPS localization system.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 userDrawn="1"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9C1C26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  <a:endParaRPr lang="de-DE" dirty="0"/>
          </a:p>
        </p:txBody>
      </p:sp>
      <p:sp>
        <p:nvSpPr>
          <p:cNvPr id="87048" name="Rectangle 8"/>
          <p:cNvSpPr>
            <a:spLocks noChangeArrowheads="1"/>
          </p:cNvSpPr>
          <p:nvPr userDrawn="1"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 userDrawn="1"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 userDrawn="1"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 userDrawn="1"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5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Fachbereich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20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Institut 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|  Prof.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Stefan Roth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  <a:sym typeface="+mn-ea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lvl="0"/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9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3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Prof.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Stefan Roth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anose="020B080403050404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9pPr>
    </p:titleStyle>
    <p:bodyStyle>
      <a:lvl1pPr marL="179705" indent="-17970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None/>
        <a:defRPr sz="2000">
          <a:solidFill>
            <a:schemeClr val="tx1"/>
          </a:solidFill>
          <a:latin typeface="+mn-lt"/>
          <a:ea typeface="+mn-ea"/>
          <a:cs typeface="Tahoma" panose="020B0804030504040204" pitchFamily="34" charset="0"/>
        </a:defRPr>
      </a:lvl1pPr>
      <a:lvl2pPr marL="179705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Tahoma" panose="020B0804030504040204" pitchFamily="34" charset="0"/>
        </a:defRPr>
      </a:lvl2pPr>
      <a:lvl3pPr marL="538480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Tahoma" panose="020B0804030504040204" pitchFamily="34" charset="0"/>
        </a:defRPr>
      </a:lvl3pPr>
      <a:lvl4pPr marL="717550" indent="-17335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4pPr>
      <a:lvl5pPr marL="908050" indent="-18923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5pPr>
      <a:lvl6pPr marL="13652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35.png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38.png"/><Relationship Id="rId10" Type="http://schemas.openxmlformats.org/officeDocument/2006/relationships/image" Target="../media/image37.png"/><Relationship Id="rId1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6.xml"/><Relationship Id="rId1" Type="http://schemas.openxmlformats.org/officeDocument/2006/relationships/chart" Target="../charts/chart5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8.xml"/><Relationship Id="rId1" Type="http://schemas.openxmlformats.org/officeDocument/2006/relationships/chart" Target="../charts/char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0.xml"/><Relationship Id="rId1" Type="http://schemas.openxmlformats.org/officeDocument/2006/relationships/chart" Target="../charts/char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2.xml"/><Relationship Id="rId1" Type="http://schemas.openxmlformats.org/officeDocument/2006/relationships/chart" Target="../charts/chart11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4.xml"/><Relationship Id="rId1" Type="http://schemas.openxmlformats.org/officeDocument/2006/relationships/chart" Target="../charts/char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image" Target="../media/image49.jpe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1.jpeg"/><Relationship Id="rId6" Type="http://schemas.openxmlformats.org/officeDocument/2006/relationships/image" Target="../media/image49.jpeg"/><Relationship Id="rId5" Type="http://schemas.openxmlformats.org/officeDocument/2006/relationships/image" Target="../media/image50.jpeg"/><Relationship Id="rId4" Type="http://schemas.openxmlformats.org/officeDocument/2006/relationships/image" Target="../media/image51.jpeg"/><Relationship Id="rId3" Type="http://schemas.openxmlformats.org/officeDocument/2006/relationships/image" Target="../media/image59.jpeg"/><Relationship Id="rId2" Type="http://schemas.openxmlformats.org/officeDocument/2006/relationships/image" Target="../media/image56.jpeg"/><Relationship Id="rId1" Type="http://schemas.openxmlformats.org/officeDocument/2006/relationships/image" Target="../media/image53.jpe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jpeg"/><Relationship Id="rId8" Type="http://schemas.openxmlformats.org/officeDocument/2006/relationships/image" Target="../media/image63.jpeg"/><Relationship Id="rId7" Type="http://schemas.openxmlformats.org/officeDocument/2006/relationships/image" Target="../media/image62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49.jpeg"/><Relationship Id="rId14" Type="http://schemas.openxmlformats.org/officeDocument/2006/relationships/image" Target="../media/image50.jpeg"/><Relationship Id="rId13" Type="http://schemas.openxmlformats.org/officeDocument/2006/relationships/image" Target="../media/image51.jpeg"/><Relationship Id="rId12" Type="http://schemas.openxmlformats.org/officeDocument/2006/relationships/image" Target="../media/image60.jpeg"/><Relationship Id="rId11" Type="http://schemas.openxmlformats.org/officeDocument/2006/relationships/image" Target="../media/image59.jpeg"/><Relationship Id="rId10" Type="http://schemas.openxmlformats.org/officeDocument/2006/relationships/image" Target="../media/image58.jpeg"/><Relationship Id="rId1" Type="http://schemas.openxmlformats.org/officeDocument/2006/relationships/image" Target="../media/image52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6.png"/><Relationship Id="rId3" Type="http://schemas.openxmlformats.org/officeDocument/2006/relationships/image" Target="../media/image20.png"/><Relationship Id="rId2" Type="http://schemas.openxmlformats.org/officeDocument/2006/relationships/image" Target="../media/image65.png"/><Relationship Id="rId1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2.png"/><Relationship Id="rId4" Type="http://schemas.openxmlformats.org/officeDocument/2006/relationships/image" Target="../media/image40.png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jpeg"/><Relationship Id="rId1" Type="http://schemas.openxmlformats.org/officeDocument/2006/relationships/hyperlink" Target="https://docs.google.com/drawings/d/1hqGjF-9ABxat8F-8eXoTYoIqvlx4YL6wDpmGogawbs0/edit" TargetMode="Externa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microsoft.com/office/2007/relationships/media" Target="../media/media2.mp4"/><Relationship Id="rId7" Type="http://schemas.openxmlformats.org/officeDocument/2006/relationships/video" Target="../media/media2.mp4"/><Relationship Id="rId6" Type="http://schemas.openxmlformats.org/officeDocument/2006/relationships/image" Target="../media/image24.png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image" Target="../media/image78.png"/><Relationship Id="rId2" Type="http://schemas.microsoft.com/office/2007/relationships/media" Target="../media/media3.mp4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79.png"/><Relationship Id="rId1" Type="http://schemas.openxmlformats.org/officeDocument/2006/relationships/video" Target="../media/media3.mp4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://make3d.cs.cornell.edu/data.html" TargetMode="External"/><Relationship Id="rId2" Type="http://schemas.openxmlformats.org/officeDocument/2006/relationships/hyperlink" Target="http://www.cvlibs.net/datasets/kitti/eval_depth.php?benchmark=depth_prediction" TargetMode="External"/><Relationship Id="rId1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5.xm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5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chart" Target="../charts/chart16.xml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86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87.jpeg"/><Relationship Id="rId1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88.png"/><Relationship Id="rId1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6" Type="http://schemas.microsoft.com/office/2007/relationships/media" Target="../media/media2.mp4"/><Relationship Id="rId5" Type="http://schemas.openxmlformats.org/officeDocument/2006/relationships/video" Target="../media/media2.mp4"/><Relationship Id="rId4" Type="http://schemas.openxmlformats.org/officeDocument/2006/relationships/image" Target="../media/image24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58775" y="1754188"/>
            <a:ext cx="7741617" cy="944562"/>
          </a:xfrm>
        </p:spPr>
        <p:txBody>
          <a:bodyPr/>
          <a:lstStyle/>
          <a:p>
            <a:r>
              <a:rPr lang="en-US" altLang="de-DE" sz="1800" b="0" dirty="0"/>
              <a:t>Group 2: Felix Wirth, </a:t>
            </a:r>
            <a:r>
              <a:rPr lang="en-US" altLang="de-DE" sz="1800" b="0" dirty="0" err="1"/>
              <a:t>Korbinian</a:t>
            </a:r>
            <a:r>
              <a:rPr lang="en-US" altLang="de-DE" sz="1800" b="0" dirty="0"/>
              <a:t> Kunst, Helge </a:t>
            </a:r>
            <a:r>
              <a:rPr lang="en-US" altLang="de-DE" sz="1800" b="0" dirty="0" err="1"/>
              <a:t>Dörsa</a:t>
            </a:r>
            <a:r>
              <a:rPr lang="de-DE" altLang="en-US" sz="1800" b="0" dirty="0" err="1"/>
              <a:t>m, </a:t>
            </a:r>
            <a:r>
              <a:rPr lang="en-US" altLang="de-DE" sz="1800" b="0" dirty="0"/>
              <a:t>Jan </a:t>
            </a:r>
            <a:r>
              <a:rPr lang="en-US" altLang="de-DE" sz="1800" b="0" dirty="0" err="1"/>
              <a:t>C</a:t>
            </a:r>
            <a:r>
              <a:rPr lang="de-DE" altLang="en-US" sz="1800" b="0" dirty="0" err="1"/>
              <a:t>o</a:t>
            </a:r>
            <a:r>
              <a:rPr lang="en-US" altLang="de-DE" sz="1800" b="0" dirty="0" err="1"/>
              <a:t>ccejus</a:t>
            </a:r>
            <a:endParaRPr lang="en-US" altLang="de-DE" sz="1800" b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5" y="704215"/>
            <a:ext cx="6642117" cy="838200"/>
          </a:xfrm>
        </p:spPr>
        <p:txBody>
          <a:bodyPr/>
          <a:lstStyle/>
          <a:p>
            <a:r>
              <a:rPr lang="de-DE" altLang="en-US" b="0" dirty="0"/>
              <a:t>Final </a:t>
            </a:r>
            <a:r>
              <a:rPr lang="en-US" altLang="de-DE" b="0" dirty="0"/>
              <a:t>Presentation:</a:t>
            </a:r>
            <a:br>
              <a:rPr lang="en-US" altLang="de-DE" dirty="0"/>
            </a:br>
            <a:r>
              <a:rPr lang="en-US" altLang="de-DE" dirty="0"/>
              <a:t>Piecewise monocular depth estimation by plane fitting</a:t>
            </a:r>
            <a:endParaRPr lang="en-US" altLang="de-DE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1"/>
          <a:srcRect t="3277" b="-3307"/>
          <a:stretch>
            <a:fillRect/>
          </a:stretch>
        </p:blipFill>
        <p:spPr>
          <a:xfrm>
            <a:off x="5426710" y="2561590"/>
            <a:ext cx="3063240" cy="2093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9587" r="18312"/>
          <a:stretch>
            <a:fillRect/>
          </a:stretch>
        </p:blipFill>
        <p:spPr>
          <a:xfrm>
            <a:off x="288925" y="2514600"/>
            <a:ext cx="4512945" cy="3782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r="43626"/>
          <a:stretch>
            <a:fillRect/>
          </a:stretch>
        </p:blipFill>
        <p:spPr>
          <a:xfrm>
            <a:off x="5850890" y="4554855"/>
            <a:ext cx="2444750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/Users/felix/Desktop/Bildschirmfoto 2020-02-11 um 13.12.13.pngBildschirmfoto 2020-02-11 um 13.12.1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09893" y="1835785"/>
            <a:ext cx="967105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39562" y="184422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Improvements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I: 4 CH-Input: RGB+SP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179705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" name="Shape 717"/>
          <p:cNvSpPr/>
          <p:nvPr/>
        </p:nvSpPr>
        <p:spPr>
          <a:xfrm>
            <a:off x="213360" y="1844040"/>
            <a:ext cx="1327785" cy="176403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79" grpId="0" bldLvl="0" animBg="1"/>
      <p:bldP spid="4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400051" y="1685925"/>
            <a:ext cx="2312670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49" y="3751944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4 Channel Input (Superpixel &amp; RGB)</a:t>
            </a:r>
            <a:endParaRPr lang="de-DE" altLang="en-US" sz="2000"/>
          </a:p>
        </p:txBody>
      </p:sp>
      <p:graphicFrame>
        <p:nvGraphicFramePr>
          <p:cNvPr id="3" name="Chart 2"/>
          <p:cNvGraphicFramePr/>
          <p:nvPr/>
        </p:nvGraphicFramePr>
        <p:xfrm>
          <a:off x="2976879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0.141 </a:t>
            </a:r>
            <a:endParaRPr lang="de-DE" sz="1600" dirty="0"/>
          </a:p>
        </p:txBody>
      </p:sp>
      <p:sp>
        <p:nvSpPr>
          <p:cNvPr id="10" name="Текст 7"/>
          <p:cNvSpPr txBox="1"/>
          <p:nvPr/>
        </p:nvSpPr>
        <p:spPr>
          <a:xfrm>
            <a:off x="830640" y="4765184"/>
            <a:ext cx="1296774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>
                <a:latin typeface="Open Sans" charset="0"/>
                <a:ea typeface="Open Sans" charset="0"/>
                <a:cs typeface="Open Sans" charset="0"/>
              </a:rPr>
              <a:t>+ 22</a:t>
            </a:r>
            <a:r>
              <a:rPr lang="en-US" sz="2800" b="1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3"/>
          <a:srcRect t="22518" b="62488"/>
          <a:stretch>
            <a:fillRect/>
          </a:stretch>
        </p:blipFill>
        <p:spPr>
          <a:xfrm>
            <a:off x="3999124" y="6113557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9370" y="2179955"/>
            <a:ext cx="3228975" cy="179197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de-DE" altLang="en-US" sz="2000" dirty="0" err="1">
                <a:sym typeface="+mn-ea"/>
              </a:rPr>
              <a:t>Basic II - Normal Computation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3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4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5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6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7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5144770" y="1774825"/>
            <a:ext cx="3567430" cy="4507230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27965" y="1750695"/>
            <a:ext cx="14605" cy="305562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" name="Rectangles 20"/>
          <p:cNvSpPr/>
          <p:nvPr/>
        </p:nvSpPr>
        <p:spPr>
          <a:xfrm>
            <a:off x="546735" y="3828415"/>
            <a:ext cx="3221355" cy="1629410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 Box 21"/>
              <p:cNvSpPr txBox="1"/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2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blipFill rotWithShape="1">
                <a:blip r:embed="rId8"/>
                <a:stretch>
                  <a:fillRect l="-52" t="-74" r="52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Box 22"/>
          <p:cNvSpPr txBox="1"/>
          <p:nvPr/>
        </p:nvSpPr>
        <p:spPr>
          <a:xfrm>
            <a:off x="3595942" y="2306256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sp>
        <p:nvSpPr>
          <p:cNvPr id="24" name="Text Box 23"/>
          <p:cNvSpPr txBox="1"/>
          <p:nvPr/>
        </p:nvSpPr>
        <p:spPr>
          <a:xfrm>
            <a:off x="2144967" y="4469701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26" name="Oval 25"/>
          <p:cNvSpPr/>
          <p:nvPr/>
        </p:nvSpPr>
        <p:spPr>
          <a:xfrm>
            <a:off x="1908175" y="4527550"/>
            <a:ext cx="143510" cy="1263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patches-removebg-preview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3985" y="2192655"/>
            <a:ext cx="2192020" cy="1767205"/>
          </a:xfrm>
          <a:prstGeom prst="rect">
            <a:avLst/>
          </a:prstGeom>
          <a:noFill/>
        </p:spPr>
      </p:pic>
      <p:cxnSp>
        <p:nvCxnSpPr>
          <p:cNvPr id="25" name="Straight Connector 24"/>
          <p:cNvCxnSpPr/>
          <p:nvPr/>
        </p:nvCxnSpPr>
        <p:spPr>
          <a:xfrm flipV="1">
            <a:off x="1172845" y="2399665"/>
            <a:ext cx="1886585" cy="3789680"/>
          </a:xfrm>
          <a:prstGeom prst="line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3059430" y="1671320"/>
            <a:ext cx="360680" cy="758190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30530" y="3756660"/>
            <a:ext cx="685165" cy="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30530" y="3756025"/>
            <a:ext cx="0" cy="5372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172845" y="6208395"/>
            <a:ext cx="591185" cy="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1172845" y="5601335"/>
            <a:ext cx="0" cy="5880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1172845" y="5728335"/>
            <a:ext cx="422910" cy="4610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 Box 48"/>
              <p:cNvSpPr txBox="1"/>
              <p:nvPr/>
            </p:nvSpPr>
            <p:spPr>
              <a:xfrm>
                <a:off x="1540447" y="584003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9" name="Text 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447" y="5840031"/>
                <a:ext cx="945515" cy="368300"/>
              </a:xfrm>
              <a:prstGeom prst="rect">
                <a:avLst/>
              </a:prstGeom>
              <a:blipFill rotWithShape="1">
                <a:blip r:embed="rId10"/>
                <a:stretch>
                  <a:fillRect l="-60" t="-155" r="-3835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 Box 49"/>
              <p:cNvSpPr txBox="1"/>
              <p:nvPr/>
            </p:nvSpPr>
            <p:spPr>
              <a:xfrm>
                <a:off x="109157" y="1844611"/>
                <a:ext cx="61912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50" name="Text 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57" y="1844611"/>
                <a:ext cx="619125" cy="368300"/>
              </a:xfrm>
              <a:prstGeom prst="rect">
                <a:avLst/>
              </a:prstGeom>
              <a:blipFill rotWithShape="1">
                <a:blip r:embed="rId11"/>
                <a:stretch>
                  <a:fillRect l="-92" t="-155" r="92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ounded Rectangle 51"/>
          <p:cNvSpPr/>
          <p:nvPr/>
        </p:nvSpPr>
        <p:spPr>
          <a:xfrm>
            <a:off x="3596005" y="1541780"/>
            <a:ext cx="1278255" cy="764540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1596390" y="5768975"/>
            <a:ext cx="1366520" cy="367665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>
            <a:off x="242570" y="1844675"/>
            <a:ext cx="407670" cy="367665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1736 -0.095463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1" grpId="0"/>
      <p:bldP spid="43" grpId="0" bldLvl="0" animBg="1"/>
      <p:bldP spid="44" grpId="0"/>
      <p:bldP spid="51" grpId="0" bldLvl="0" animBg="1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7"/>
      <p:bldP spid="21" grpId="0" animBg="1"/>
      <p:bldP spid="22" grpId="0"/>
      <p:bldP spid="23" grpId="0"/>
      <p:bldP spid="24" grpId="0"/>
      <p:bldP spid="26" grpId="0" animBg="1"/>
      <p:bldP spid="49" grpId="0"/>
      <p:bldP spid="50" grpId="0"/>
      <p:bldP spid="52" grpId="0" bldLvl="0" animBg="1"/>
      <p:bldP spid="53" grpId="0" bldLvl="0" animBg="1"/>
      <p:bldP spid="54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II: Introducing </a:t>
            </a:r>
            <a:r>
              <a:rPr lang="de-DE" altLang="en-US" sz="2000" dirty="0">
                <a:solidFill>
                  <a:srgbClr val="92D050"/>
                </a:solidFill>
              </a:rPr>
              <a:t>N2D Block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861900" y="24617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56692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56692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59505" y="181737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9" grpId="0"/>
      <p:bldP spid="9" grpId="1"/>
      <p:bldP spid="9" grpId="2"/>
      <p:bldP spid="9" grpId="3"/>
      <p:bldP spid="9" grpId="4"/>
      <p:bldP spid="9" grpId="5"/>
      <p:bldP spid="9" grpId="6"/>
      <p:bldP spid="9" grpId="7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5" grpId="0"/>
      <p:bldP spid="45" grpId="1"/>
      <p:bldP spid="45" grpId="2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7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14" name="Chart 4"/>
          <p:cNvGraphicFramePr/>
          <p:nvPr/>
        </p:nvGraphicFramePr>
        <p:xfrm>
          <a:off x="235739" y="3736417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I: Normal 2 Depth Block</a:t>
            </a:r>
            <a:endParaRPr lang="de-DE" altLang="en-US" sz="2000" err="1"/>
          </a:p>
        </p:txBody>
      </p:sp>
      <p:sp>
        <p:nvSpPr>
          <p:cNvPr id="10" name="Текст 7"/>
          <p:cNvSpPr txBox="1"/>
          <p:nvPr/>
        </p:nvSpPr>
        <p:spPr>
          <a:xfrm>
            <a:off x="730250" y="4745355"/>
            <a:ext cx="157670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+6.9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graphicFrame>
        <p:nvGraphicFramePr>
          <p:cNvPr id="12" name="Chart 2"/>
          <p:cNvGraphicFramePr/>
          <p:nvPr/>
        </p:nvGraphicFramePr>
        <p:xfrm>
          <a:off x="2976880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0.123 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196850" y="3798570"/>
          <a:ext cx="2371090" cy="2366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II: 4 Ch + N2D Block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605790" y="4681855"/>
            <a:ext cx="173418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+23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 0.142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/Users/felix/Desktop/Bildschirmfoto 2020-02-11 um 13.12.13.pngBildschirmfoto 2020-02-11 um 13.12.1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09893" y="1835785"/>
            <a:ext cx="967105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39562" y="184422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Improvements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III: Superpixel in Loss Function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" name="Shape 717"/>
          <p:cNvSpPr/>
          <p:nvPr/>
        </p:nvSpPr>
        <p:spPr>
          <a:xfrm>
            <a:off x="213360" y="2727325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2" name="Elbow Connector 11"/>
          <p:cNvCxnSpPr>
            <a:endCxn id="42" idx="0"/>
          </p:cNvCxnSpPr>
          <p:nvPr/>
        </p:nvCxnSpPr>
        <p:spPr>
          <a:xfrm>
            <a:off x="1557655" y="2125345"/>
            <a:ext cx="5882005" cy="141986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79" grpId="0" bldLvl="0" animBg="1"/>
      <p:bldP spid="4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 </a:t>
            </a:r>
            <a:br>
              <a:rPr lang="de-DE" altLang="en-US">
                <a:sym typeface="+mn-ea"/>
              </a:rPr>
            </a:br>
            <a:r>
              <a:rPr lang="de-DE" altLang="en-US">
                <a:sym typeface="+mn-ea"/>
              </a:rPr>
              <a:t>     </a:t>
            </a:r>
            <a:r>
              <a:rPr lang="de-DE" altLang="en-US" sz="2000">
                <a:sym typeface="+mn-ea"/>
              </a:rPr>
              <a:t>Iteration  III: Superpixel in Loss Function</a:t>
            </a:r>
            <a:endParaRPr lang="de-DE" altLang="en-US" sz="2000" dirty="0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 Box 14"/>
          <p:cNvSpPr txBox="1"/>
          <p:nvPr/>
        </p:nvSpPr>
        <p:spPr>
          <a:xfrm>
            <a:off x="1905129" y="323160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1</a:t>
            </a:r>
            <a:endParaRPr lang="de-DE" altLang="en-US" dirty="0"/>
          </a:p>
        </p:txBody>
      </p:sp>
      <p:sp>
        <p:nvSpPr>
          <p:cNvPr id="16" name="Text Box 15"/>
          <p:cNvSpPr txBox="1"/>
          <p:nvPr/>
        </p:nvSpPr>
        <p:spPr>
          <a:xfrm>
            <a:off x="2574419" y="3213192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2</a:t>
            </a:r>
            <a:endParaRPr lang="de-DE" altLang="en-US" dirty="0"/>
          </a:p>
        </p:txBody>
      </p:sp>
      <p:sp>
        <p:nvSpPr>
          <p:cNvPr id="17" name="Text Box 16"/>
          <p:cNvSpPr txBox="1"/>
          <p:nvPr/>
        </p:nvSpPr>
        <p:spPr>
          <a:xfrm>
            <a:off x="2140079" y="361768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3</a:t>
            </a:r>
            <a:endParaRPr lang="de-DE" alt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993253" y="1597660"/>
            <a:ext cx="36798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i="1" dirty="0" err="1">
                <a:sym typeface="+mn-ea"/>
              </a:rPr>
              <a:t>use</a:t>
            </a:r>
            <a:r>
              <a:rPr lang="de-DE" altLang="en-US" i="1" dirty="0">
                <a:sym typeface="+mn-ea"/>
              </a:rPr>
              <a:t> Superpixel </a:t>
            </a:r>
            <a:r>
              <a:rPr lang="de-DE" altLang="en-US" i="1" dirty="0" err="1">
                <a:sym typeface="+mn-ea"/>
              </a:rPr>
              <a:t>information</a:t>
            </a:r>
            <a:r>
              <a:rPr lang="de-DE" altLang="en-US" i="1" dirty="0">
                <a:sym typeface="+mn-ea"/>
              </a:rPr>
              <a:t> in </a:t>
            </a:r>
            <a:r>
              <a:rPr lang="de-DE" altLang="en-US" i="1" dirty="0" err="1">
                <a:sym typeface="+mn-ea"/>
              </a:rPr>
              <a:t>implementing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loss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function</a:t>
            </a:r>
            <a:r>
              <a:rPr lang="de-DE" altLang="en-US" b="1" dirty="0">
                <a:sym typeface="+mn-ea"/>
              </a:rPr>
              <a:t> 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311567" y="5268735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Join</a:t>
            </a:r>
            <a:r>
              <a:rPr lang="de-DE" dirty="0"/>
              <a:t> Superpixels on same </a:t>
            </a:r>
            <a:r>
              <a:rPr lang="en-GB" dirty="0"/>
              <a:t>surface</a:t>
            </a:r>
            <a:endParaRPr lang="en-GB" dirty="0"/>
          </a:p>
        </p:txBody>
      </p:sp>
      <p:sp>
        <p:nvSpPr>
          <p:cNvPr id="24" name="Textfeld 23"/>
          <p:cNvSpPr txBox="1"/>
          <p:nvPr/>
        </p:nvSpPr>
        <p:spPr>
          <a:xfrm>
            <a:off x="637323" y="5877175"/>
            <a:ext cx="2506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Font typeface="Arial" panose="020B0604020202090204" pitchFamily="34" charset="0"/>
              <a:buNone/>
            </a:pPr>
            <a:r>
              <a:rPr lang="de-DE" altLang="en-GB" dirty="0"/>
              <a:t> </a:t>
            </a:r>
            <a:r>
              <a:rPr lang="de-DE" altLang="en-GB" dirty="0">
                <a:cs typeface="Arial" panose="020B0604020202090204" pitchFamily="34" charset="0"/>
              </a:rPr>
              <a:t>→</a:t>
            </a:r>
            <a:r>
              <a:rPr lang="de-DE" altLang="en-GB" dirty="0"/>
              <a:t> </a:t>
            </a:r>
            <a:r>
              <a:rPr lang="en-GB" dirty="0"/>
              <a:t>Let edges be rough</a:t>
            </a:r>
            <a:endParaRPr lang="en-GB" dirty="0"/>
          </a:p>
        </p:txBody>
      </p:sp>
      <p:sp>
        <p:nvSpPr>
          <p:cNvPr id="6" name="Textfeld 5"/>
          <p:cNvSpPr txBox="1"/>
          <p:nvPr/>
        </p:nvSpPr>
        <p:spPr>
          <a:xfrm>
            <a:off x="2138566" y="36295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2534332" y="32481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7" name="Text Box 6"/>
          <p:cNvSpPr txBox="1"/>
          <p:nvPr/>
        </p:nvSpPr>
        <p:spPr>
          <a:xfrm>
            <a:off x="4993005" y="2301240"/>
            <a:ext cx="42691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/>
            <a:r>
              <a:rPr lang="de-DE" altLang="en-US" b="1" u="sng" dirty="0" err="1">
                <a:sym typeface="+mn-ea"/>
              </a:rPr>
              <a:t>Problem</a:t>
            </a:r>
            <a:r>
              <a:rPr lang="de-DE" altLang="en-US" b="1" dirty="0" err="1">
                <a:sym typeface="+mn-ea"/>
              </a:rPr>
              <a:t>: Oversegmentation:</a:t>
            </a:r>
            <a:endParaRPr lang="de-DE" altLang="en-US" b="1" dirty="0" err="1">
              <a:sym typeface="+mn-ea"/>
            </a:endParaRPr>
          </a:p>
          <a:p>
            <a:pPr marL="0" indent="0"/>
            <a:r>
              <a:rPr lang="de-DE" altLang="en-US" dirty="0"/>
              <a:t>- one plane is represented multiple superpixel segements </a:t>
            </a:r>
            <a:endParaRPr lang="de-DE" altLang="en-US" dirty="0"/>
          </a:p>
        </p:txBody>
      </p:sp>
      <p:sp>
        <p:nvSpPr>
          <p:cNvPr id="27" name="Textfeld 2"/>
          <p:cNvSpPr txBox="1"/>
          <p:nvPr/>
        </p:nvSpPr>
        <p:spPr>
          <a:xfrm>
            <a:off x="311567" y="5624335"/>
            <a:ext cx="6831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Minimize the disparity gradient in y and x direction in one plane</a:t>
            </a:r>
            <a:endParaRPr lang="de-DE" dirty="0"/>
          </a:p>
        </p:txBody>
      </p:sp>
      <p:graphicFrame>
        <p:nvGraphicFramePr>
          <p:cNvPr id="26" name="Table 7"/>
          <p:cNvGraphicFramePr/>
          <p:nvPr/>
        </p:nvGraphicFramePr>
        <p:xfrm>
          <a:off x="5191695" y="3428120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/>
                <a:gridCol w="545834"/>
                <a:gridCol w="546669"/>
                <a:gridCol w="546669"/>
                <a:gridCol w="546131"/>
                <a:gridCol w="546669"/>
              </a:tblGrid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Table 7"/>
          <p:cNvGraphicFramePr/>
          <p:nvPr/>
        </p:nvGraphicFramePr>
        <p:xfrm>
          <a:off x="5191635" y="3428365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/>
                <a:gridCol w="545834"/>
                <a:gridCol w="546669"/>
                <a:gridCol w="546669"/>
                <a:gridCol w="546131"/>
                <a:gridCol w="546669"/>
              </a:tblGrid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1" grpId="0" bldLvl="0" animBg="1"/>
      <p:bldP spid="10" grpId="0" bldLvl="0" animBg="1"/>
      <p:bldP spid="10" grpId="1" bldLvl="0" animBg="1"/>
      <p:bldP spid="13" grpId="0" bldLvl="0" animBg="1"/>
      <p:bldP spid="13" grpId="1" bldLvl="0" animBg="1"/>
      <p:bldP spid="15" grpId="0"/>
      <p:bldP spid="15" grpId="1"/>
      <p:bldP spid="16" grpId="0"/>
      <p:bldP spid="16" grpId="1"/>
      <p:bldP spid="16" grpId="2"/>
      <p:bldP spid="17" grpId="0"/>
      <p:bldP spid="17" grpId="1"/>
      <p:bldP spid="17" grpId="2"/>
      <p:bldP spid="22" grpId="0" bldLvl="0" animBg="1"/>
      <p:bldP spid="22" grpId="1" bldLvl="0" animBg="1"/>
      <p:bldP spid="23" grpId="0"/>
      <p:bldP spid="3" grpId="0"/>
      <p:bldP spid="24" grpId="0"/>
      <p:bldP spid="6" grpId="0"/>
      <p:bldP spid="25" grpId="0"/>
      <p:bldP spid="7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</a:t>
            </a:r>
            <a:br>
              <a:rPr lang="de-DE" altLang="en-US" dirty="0"/>
            </a:br>
            <a:r>
              <a:rPr lang="de-DE" altLang="en-US" dirty="0"/>
              <a:t>     </a:t>
            </a:r>
            <a:r>
              <a:rPr lang="de-DE" altLang="en-US" sz="2000">
                <a:sym typeface="+mn-ea"/>
              </a:rPr>
              <a:t>Iteration  III: </a:t>
            </a:r>
            <a:r>
              <a:rPr lang="de-DE" altLang="en-US" sz="2000" dirty="0"/>
              <a:t>Binary &amp;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Superpixel Loss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Superpixel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TextBox 30"/>
          <p:cNvSpPr txBox="1"/>
          <p:nvPr/>
        </p:nvSpPr>
        <p:spPr>
          <a:xfrm>
            <a:off x="597160" y="3259308"/>
            <a:ext cx="3810595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 – Create Superpixel </a:t>
            </a:r>
            <a:r>
              <a:rPr lang="de-DE" altLang="en-US" b="1" dirty="0" err="1"/>
              <a:t>mask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23528" y="3131210"/>
            <a:ext cx="8568952" cy="2938214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19" t="-25" r="19" b="14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449695" y="4824051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760112" y="481690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746104" y="5326066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blipFill rotWithShape="1">
                <a:blip r:embed="rId2"/>
                <a:stretch>
                  <a:fillRect l="-7" t="-140" r="6" b="1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/>
              <p:cNvSpPr txBox="1"/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1" name="Textfeld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45" t="-116" r="44" b="7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Geschweifte Klammer links 23"/>
          <p:cNvSpPr/>
          <p:nvPr/>
        </p:nvSpPr>
        <p:spPr>
          <a:xfrm>
            <a:off x="5670322" y="4765070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/>
              <p:cNvSpPr txBox="1"/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  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25" name="Textfeld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0" t="-120" r="17" b="9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/>
          <p:cNvSpPr txBox="1"/>
          <p:nvPr/>
        </p:nvSpPr>
        <p:spPr>
          <a:xfrm>
            <a:off x="5966731" y="526708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555920" y="4304546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binary</a:t>
            </a:r>
            <a:r>
              <a:rPr lang="de-DE" b="1" dirty="0"/>
              <a:t> </a:t>
            </a:r>
            <a:endParaRPr lang="de-DE" b="1" dirty="0"/>
          </a:p>
        </p:txBody>
      </p:sp>
      <p:sp>
        <p:nvSpPr>
          <p:cNvPr id="27" name="Textfeld 26"/>
          <p:cNvSpPr txBox="1"/>
          <p:nvPr/>
        </p:nvSpPr>
        <p:spPr>
          <a:xfrm>
            <a:off x="4816416" y="4273413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continuous</a:t>
            </a:r>
            <a:r>
              <a:rPr lang="de-DE" b="1" dirty="0"/>
              <a:t> </a:t>
            </a:r>
            <a:endParaRPr lang="de-DE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381635" y="3259455"/>
            <a:ext cx="8295005" cy="85471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24815" y="4273550"/>
            <a:ext cx="8295005" cy="171704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 bldLvl="0" animBg="1"/>
      <p:bldP spid="22" grpId="0" bldLvl="0" animBg="1"/>
      <p:bldP spid="22" grpId="1" bldLvl="0" animBg="1"/>
      <p:bldP spid="38" grpId="0" bldLvl="0" animBg="1"/>
      <p:bldP spid="38" grpId="1" bldLvl="0" animBg="1"/>
      <p:bldP spid="10" grpId="0" animBg="1"/>
      <p:bldP spid="12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 dirty="0">
                <a:sym typeface="+mn-ea"/>
              </a:rPr>
              <a:t>Iteration III: Binary Superpixel Loss</a:t>
            </a:r>
            <a:endParaRPr lang="de-DE" altLang="en-US" sz="2000" dirty="0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534035" y="4681855"/>
            <a:ext cx="194881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+398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0.443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Overview </a:t>
            </a:r>
            <a:r>
              <a:rPr lang="de-DE" altLang="en-US" sz="1800" dirty="0"/>
              <a:t>and</a:t>
            </a:r>
            <a:r>
              <a:rPr lang="en-US" sz="1800" dirty="0"/>
              <a:t> Goal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Architecture </a:t>
            </a:r>
            <a:r>
              <a:rPr lang="de-DE" altLang="en-US" sz="1800" dirty="0"/>
              <a:t>of Baseline NN - Godart et. al 2019</a:t>
            </a:r>
            <a:endParaRPr lang="de-DE" alt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 err="1"/>
              <a:t>Improvement Approaches </a:t>
            </a:r>
            <a:endParaRPr 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I: 4 Ch: RGB &amp; SP, Normal2Depth (N2D) Block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II: 4 Ch + N2D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III: Superpixel Loss: Binary, Continuous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IV: Normal in Loss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/>
              <a:t>Final: N2D + Normal Loss &amp; Continuous Superpixel Loss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altLang="en-US" sz="1800" dirty="0"/>
              <a:t>Results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/>
              <a:t>F</a:t>
            </a:r>
            <a:r>
              <a:rPr lang="de-DE" altLang="en-US" sz="1800" dirty="0"/>
              <a:t>urther </a:t>
            </a:r>
            <a:r>
              <a:rPr lang="en-US" sz="1800" dirty="0"/>
              <a:t>Approaches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Review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III: </a:t>
            </a:r>
            <a:r>
              <a:rPr lang="de-DE" altLang="en-US" sz="2000" dirty="0" err="1">
                <a:sym typeface="+mn-ea"/>
              </a:rPr>
              <a:t>Continuous</a:t>
            </a:r>
            <a:r>
              <a:rPr lang="de-DE" altLang="en-US" sz="2000" dirty="0">
                <a:sym typeface="+mn-ea"/>
              </a:rPr>
              <a:t> Superpixel Loss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900430" y="468185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+20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4" y="187251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0.138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6233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61489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623360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60710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3459480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7870915" y="2919553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3459480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63867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63867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73475" y="1779905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Elbow Connector 20"/>
          <p:cNvCxnSpPr/>
          <p:nvPr/>
        </p:nvCxnSpPr>
        <p:spPr>
          <a:xfrm rot="5400000" flipV="1">
            <a:off x="5253355" y="1282700"/>
            <a:ext cx="748665" cy="3604895"/>
          </a:xfrm>
          <a:prstGeom prst="bentConnector3">
            <a:avLst>
              <a:gd name="adj1" fmla="val 50042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9" grpId="0"/>
      <p:bldP spid="9" grpId="1"/>
      <p:bldP spid="9" grpId="2"/>
      <p:bldP spid="9" grpId="3"/>
      <p:bldP spid="9" grpId="4"/>
      <p:bldP spid="9" grpId="5"/>
      <p:bldP spid="9" grpId="6"/>
      <p:bldP spid="9" grpId="7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5" grpId="0"/>
      <p:bldP spid="45" grpId="1"/>
      <p:bldP spid="45" grpId="2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7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0" name="Gerade Verbindung mit Pfeil 89"/>
          <p:cNvCxnSpPr/>
          <p:nvPr/>
        </p:nvCxnSpPr>
        <p:spPr>
          <a:xfrm flipV="1">
            <a:off x="1763688" y="3142707"/>
            <a:ext cx="0" cy="2862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/>
          <p:nvPr/>
        </p:nvCxnSpPr>
        <p:spPr>
          <a:xfrm flipH="1" flipV="1">
            <a:off x="1907704" y="3021624"/>
            <a:ext cx="144016" cy="40737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/>
          <p:cNvCxnSpPr/>
          <p:nvPr/>
        </p:nvCxnSpPr>
        <p:spPr>
          <a:xfrm flipH="1" flipV="1">
            <a:off x="1907704" y="2605655"/>
            <a:ext cx="360040" cy="68473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/>
          <p:cNvCxnSpPr/>
          <p:nvPr/>
        </p:nvCxnSpPr>
        <p:spPr>
          <a:xfrm flipV="1">
            <a:off x="2195736" y="3021624"/>
            <a:ext cx="378683" cy="4843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/>
          <p:cNvCxnSpPr/>
          <p:nvPr/>
        </p:nvCxnSpPr>
        <p:spPr>
          <a:xfrm flipH="1" flipV="1">
            <a:off x="1453763" y="3021624"/>
            <a:ext cx="173524" cy="57828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/>
          <p:nvPr/>
        </p:nvCxnSpPr>
        <p:spPr>
          <a:xfrm flipV="1">
            <a:off x="1907704" y="3142707"/>
            <a:ext cx="286807" cy="36322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9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500" fill="hold"/>
                                        <p:tgtEl>
                                          <p:spTgt spid="9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500" fill="hold"/>
                                        <p:tgtEl>
                                          <p:spTgt spid="9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9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9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1" dur="500" fill="hold"/>
                                        <p:tgtEl>
                                          <p:spTgt spid="1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3" dur="500" fill="hold"/>
                                        <p:tgtEl>
                                          <p:spTgt spid="1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5" dur="500" fill="hold"/>
                                        <p:tgtEl>
                                          <p:spTgt spid="1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0" grpId="0" bldLvl="0" animBg="1"/>
      <p:bldP spid="10" grpId="1" bldLvl="0" animBg="1"/>
      <p:bldP spid="13" grpId="0" bldLvl="0" animBg="1"/>
      <p:bldP spid="13" grpId="1" bldLvl="0" animBg="1"/>
      <p:bldP spid="22" grpId="0" bldLvl="0" animBg="1"/>
      <p:bldP spid="22" grpId="1" bldLvl="0" animBg="1"/>
      <p:bldP spid="3" grpId="0"/>
      <p:bldP spid="20" grpId="0"/>
      <p:bldP spid="117" grpId="0" bldLvl="0" animBg="1"/>
      <p:bldP spid="117" grpId="1" bldLvl="0" animBg="1"/>
      <p:bldP spid="118" grpId="0" bldLvl="0" animBg="1"/>
      <p:bldP spid="118" grpId="1" bldLvl="0" animBg="1"/>
      <p:bldP spid="119" grpId="0" bldLvl="0" animBg="1"/>
      <p:bldP spid="119" grpId="1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32"/>
              <p:cNvSpPr txBox="1"/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de-DE" i="1" dirty="0"/>
                  <a:t>: Normal Loss</a:t>
                </a:r>
                <a:endParaRPr lang="de-DE" i="1" dirty="0"/>
              </a:p>
            </p:txBody>
          </p:sp>
        </mc:Choice>
        <mc:Fallback>
          <p:sp>
            <p:nvSpPr>
              <p:cNvPr id="12" name="Textfeld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blipFill rotWithShape="1">
                <a:blip r:embed="rId1"/>
                <a:stretch>
                  <a:fillRect l="-4" t="-60" r="21" b="16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15"/>
              <p:cNvSpPr txBox="1"/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 smtClean="0">
                              <a:latin typeface="Cambria Math" panose="0204050305040603020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r>
                            <a:rPr lang="de-DE" b="0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𝑆𝑃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5" name="Textfeld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blipFill rotWithShape="1">
                <a:blip r:embed="rId2"/>
                <a:stretch>
                  <a:fillRect l="-18" t="-9" r="-1013" b="-350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20"/>
              <p:cNvSpPr txBox="1"/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𝜇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𝜆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6" name="Textfeld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blipFill rotWithShape="1">
                <a:blip r:embed="rId3"/>
                <a:stretch>
                  <a:fillRect l="-22" t="-212" r="12" b="20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3"/>
              <p:cNvSpPr txBox="1"/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Photometric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17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blipFill rotWithShape="1">
                <a:blip r:embed="rId4"/>
                <a:stretch>
                  <a:fillRect l="-3" t="-105" r="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31"/>
              <p:cNvSpPr txBox="1"/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Smoothness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23" name="Textfeld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3" r="12" b="10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2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</a:t>
            </a:r>
            <a:r>
              <a:rPr lang="de-DE" sz="1600" u="sng" dirty="0"/>
              <a:t>still </a:t>
            </a:r>
            <a:r>
              <a:rPr lang="de-DE" sz="1600" u="sng" dirty="0" err="1"/>
              <a:t>running</a:t>
            </a:r>
            <a:endParaRPr lang="de-DE" sz="1600" u="sng" dirty="0"/>
          </a:p>
        </p:txBody>
      </p:sp>
      <p:graphicFrame>
        <p:nvGraphicFramePr>
          <p:cNvPr id="13" name="Chart 4"/>
          <p:cNvGraphicFramePr/>
          <p:nvPr/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828675" y="482536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+20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723"/>
          <p:cNvSpPr txBox="1"/>
          <p:nvPr/>
        </p:nvSpPr>
        <p:spPr>
          <a:xfrm>
            <a:off x="157480" y="166687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59" name="Shape 685" descr="/Users/felix/Desktop/Bildschirmfoto 2020-02-11 um 13.12.13.pngBildschirmfoto 2020-02-11 um 13.12.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12725" y="1699895"/>
            <a:ext cx="1369060" cy="86550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solidFill>
              <a:schemeClr val="accent1"/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V: </a:t>
            </a:r>
            <a:r>
              <a:rPr lang="de-DE" altLang="en-US" sz="2000" dirty="0">
                <a:sym typeface="+mn-ea"/>
              </a:rPr>
              <a:t>Normal Loss &amp; Continuous Superpixel Loss</a:t>
            </a:r>
            <a:endParaRPr lang="de-DE" altLang="en-US" sz="2000" dirty="0" err="1"/>
          </a:p>
        </p:txBody>
      </p:sp>
      <p:cxnSp>
        <p:nvCxnSpPr>
          <p:cNvPr id="14" name="Shape 696"/>
          <p:cNvCxnSpPr/>
          <p:nvPr/>
        </p:nvCxnSpPr>
        <p:spPr>
          <a:xfrm>
            <a:off x="5990590" y="2112645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7" name="Shape 687"/>
          <p:cNvSpPr/>
          <p:nvPr/>
        </p:nvSpPr>
        <p:spPr>
          <a:xfrm rot="16200000">
            <a:off x="2143480" y="155469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711335" y="16654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41773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440372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4350434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88428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86791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441265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440420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44126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43964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424878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5701120" y="54208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424878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995035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5525135" y="3890010"/>
            <a:ext cx="21894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 </a:t>
            </a: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424420" y="3890010"/>
            <a:ext cx="172466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 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449453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862640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836532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24710" y="156972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79880" y="213042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117090" y="211201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V="1">
            <a:off x="2070100" y="378587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434657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43281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50158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55765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55581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43465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55645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/>
          <p:nvPr/>
        </p:nvCxnSpPr>
        <p:spPr>
          <a:xfrm>
            <a:off x="3265805" y="20885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801110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435292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43345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43497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44869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43668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43561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55594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64327" y="170389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5029835" y="2098675"/>
            <a:ext cx="388620" cy="20783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/>
          <p:nvPr/>
        </p:nvCxnSpPr>
        <p:spPr>
          <a:xfrm rot="5400000" flipH="1" flipV="1">
            <a:off x="2452688" y="2930843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83667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374650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711575" y="162814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2990850" y="265239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4899660" y="2631440"/>
            <a:ext cx="2065020" cy="1026160"/>
          </a:xfrm>
          <a:prstGeom prst="bentConnector3">
            <a:avLst>
              <a:gd name="adj1" fmla="val 500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696"/>
          <p:cNvCxnSpPr/>
          <p:nvPr/>
        </p:nvCxnSpPr>
        <p:spPr>
          <a:xfrm>
            <a:off x="4101465" y="2112645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65805" y="210185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Elbow Connector 20"/>
          <p:cNvCxnSpPr>
            <a:stCxn id="5" idx="3"/>
            <a:endCxn id="717" idx="0"/>
          </p:cNvCxnSpPr>
          <p:nvPr/>
        </p:nvCxnSpPr>
        <p:spPr>
          <a:xfrm rot="5400000" flipV="1">
            <a:off x="4801870" y="1619885"/>
            <a:ext cx="1689735" cy="3566795"/>
          </a:xfrm>
          <a:prstGeom prst="bentConnector3">
            <a:avLst>
              <a:gd name="adj1" fmla="val 50019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7" name="Picture 56" descr="/Users/felix/Desktop/rgb input.pngrgb input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9553" y="1689735"/>
            <a:ext cx="1310005" cy="869315"/>
          </a:xfrm>
          <a:prstGeom prst="rect">
            <a:avLst/>
          </a:prstGeom>
        </p:spPr>
      </p:pic>
      <p:sp>
        <p:nvSpPr>
          <p:cNvPr id="60" name="Shape 723"/>
          <p:cNvSpPr txBox="1"/>
          <p:nvPr/>
        </p:nvSpPr>
        <p:spPr>
          <a:xfrm>
            <a:off x="142240" y="253111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61" name="Shape 717"/>
          <p:cNvSpPr/>
          <p:nvPr/>
        </p:nvSpPr>
        <p:spPr>
          <a:xfrm>
            <a:off x="229870" y="1667510"/>
            <a:ext cx="1352550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62" name="Shape 717"/>
          <p:cNvSpPr/>
          <p:nvPr/>
        </p:nvSpPr>
        <p:spPr>
          <a:xfrm>
            <a:off x="204470" y="2569210"/>
            <a:ext cx="1369060" cy="85788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3" name="Elbow Connector 62"/>
          <p:cNvCxnSpPr>
            <a:stCxn id="61" idx="3"/>
            <a:endCxn id="687" idx="0"/>
          </p:cNvCxnSpPr>
          <p:nvPr/>
        </p:nvCxnSpPr>
        <p:spPr>
          <a:xfrm>
            <a:off x="1582420" y="2118360"/>
            <a:ext cx="531495" cy="317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Elbow Connector 64"/>
          <p:cNvCxnSpPr>
            <a:stCxn id="62" idx="3"/>
          </p:cNvCxnSpPr>
          <p:nvPr/>
        </p:nvCxnSpPr>
        <p:spPr>
          <a:xfrm>
            <a:off x="1573530" y="2998470"/>
            <a:ext cx="5847715" cy="1213485"/>
          </a:xfrm>
          <a:prstGeom prst="bentConnector3">
            <a:avLst>
              <a:gd name="adj1" fmla="val 10203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 Box 65"/>
              <p:cNvSpPr txBox="1"/>
              <p:nvPr/>
            </p:nvSpPr>
            <p:spPr>
              <a:xfrm>
                <a:off x="6574727" y="5546661"/>
                <a:ext cx="281559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+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+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6" name="Text 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727" y="5546661"/>
                <a:ext cx="2815590" cy="360045"/>
              </a:xfrm>
              <a:prstGeom prst="rect">
                <a:avLst/>
              </a:prstGeom>
              <a:blipFill rotWithShape="1">
                <a:blip r:embed="rId5"/>
                <a:stretch>
                  <a:fillRect l="-20" t="-159" r="20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4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981 L -0.000903 -0.180926 " pathEditMode="relative" rAng="0" ptsTypes="">
                                      <p:cBhvr>
                                        <p:cTn id="45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10463 L -0.002569 0.239074 " pathEditMode="relative" rAng="0" ptsTypes="">
                                      <p:cBhvr>
                                        <p:cTn id="4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8" grpId="1"/>
      <p:bldP spid="58" grpId="2"/>
      <p:bldP spid="58" grpId="3"/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60" grpId="0"/>
      <p:bldP spid="60" grpId="1"/>
      <p:bldP spid="60" grpId="2"/>
      <p:bldP spid="60" grpId="3"/>
      <p:bldP spid="61" grpId="0" bldLvl="0" animBg="1"/>
      <p:bldP spid="62" grpId="0" bldLvl="0" animBg="1"/>
      <p:bldP spid="6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de-DE" altLang="en-US" sz="2000">
                <a:sym typeface="+mn-ea"/>
              </a:rPr>
              <a:t>Iteration V: Normal Loss &amp; Continuous Superpixel Loss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18"/>
          <p:cNvSpPr txBox="1"/>
          <p:nvPr/>
        </p:nvSpPr>
        <p:spPr>
          <a:xfrm>
            <a:off x="466724" y="194894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</a:t>
            </a:r>
            <a:r>
              <a:rPr lang="de-DE" sz="1600" u="sng" dirty="0"/>
              <a:t>still </a:t>
            </a:r>
            <a:r>
              <a:rPr lang="de-DE" sz="1600" u="sng" dirty="0" err="1"/>
              <a:t>running</a:t>
            </a:r>
            <a:endParaRPr lang="de-DE" sz="1600" u="sng" dirty="0"/>
          </a:p>
        </p:txBody>
      </p:sp>
      <p:sp>
        <p:nvSpPr>
          <p:cNvPr id="10" name="Текст 7"/>
          <p:cNvSpPr txBox="1"/>
          <p:nvPr/>
        </p:nvSpPr>
        <p:spPr>
          <a:xfrm>
            <a:off x="900430" y="482536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+20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All Approaches</a:t>
            </a:r>
            <a:endParaRPr lang="en-US" dirty="0"/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1"/>
          <a:srcRect t="22518" b="62488"/>
          <a:stretch>
            <a:fillRect/>
          </a:stretch>
        </p:blipFill>
        <p:spPr>
          <a:xfrm>
            <a:off x="4107709" y="1196752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251520" y="1484784"/>
          <a:ext cx="8640960" cy="4774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812"/>
                <a:gridCol w="1609401"/>
                <a:gridCol w="2712355"/>
                <a:gridCol w="1440160"/>
                <a:gridCol w="707241"/>
                <a:gridCol w="1380991"/>
              </a:tblGrid>
              <a:tr h="4790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400" dirty="0"/>
                        <a:t>Run</a:t>
                      </a:r>
                      <a:endParaRPr lang="de-DE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Input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altLang="en-US" sz="1400" b="1" dirty="0">
                          <a:solidFill>
                            <a:srgbClr val="FFFFFF">
                              <a:alpha val="70000"/>
                            </a:srgbClr>
                          </a:solidFill>
                        </a:rPr>
                        <a:t>Architecture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Loss </a:t>
                      </a:r>
                      <a:r>
                        <a:rPr lang="de-DE" sz="1400" u="none" strike="noStrike" dirty="0" err="1">
                          <a:effectLst/>
                        </a:rPr>
                        <a:t>Function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Run-Time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/>
                        <a:t>absolute relative error</a:t>
                      </a:r>
                      <a:r>
                        <a:rPr lang="de-DE" altLang="en-US" sz="1400" dirty="0"/>
                        <a:t>*</a:t>
                      </a:r>
                      <a:endParaRPr lang="en-US" sz="1400" dirty="0"/>
                    </a:p>
                  </a:txBody>
                  <a:tcPr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0,115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22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0,141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0,123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0,142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7974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17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0,138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Normal loss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de-DE" altLang="en-US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55 h</a:t>
                      </a:r>
                      <a:endParaRPr lang="de-DE" altLang="en-US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de-DE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0,139</a:t>
                      </a:r>
                      <a:endParaRPr lang="de-DE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</a:t>
                      </a: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 + normal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 h</a:t>
                      </a:r>
                      <a:endParaRPr lang="de-DE" altLang="en-US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de-DE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0,141</a:t>
                      </a:r>
                      <a:endParaRPr lang="de-DE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10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 + normal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11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45090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 +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</a:tbl>
          </a:graphicData>
        </a:graphic>
      </p:graphicFrame>
      <p:cxnSp>
        <p:nvCxnSpPr>
          <p:cNvPr id="4" name="Gerade Verbindung mit Pfeil 3"/>
          <p:cNvCxnSpPr/>
          <p:nvPr/>
        </p:nvCxnSpPr>
        <p:spPr>
          <a:xfrm>
            <a:off x="107504" y="245959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>
            <a:off x="107504" y="2780928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/>
          <p:nvPr/>
        </p:nvCxnSpPr>
        <p:spPr>
          <a:xfrm>
            <a:off x="35749" y="422058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7"/>
          <p:cNvCxnSpPr/>
          <p:nvPr/>
        </p:nvCxnSpPr>
        <p:spPr>
          <a:xfrm>
            <a:off x="90994" y="520864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</a:t>
            </a:r>
            <a:r>
              <a:rPr lang="de-DE" altLang="en-US" sz="2000" dirty="0">
                <a:sym typeface="+mn-ea"/>
              </a:rPr>
              <a:t>: Compare Results</a:t>
            </a:r>
            <a:endParaRPr lang="en-US" sz="2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04165" y="1506220"/>
            <a:ext cx="8608695" cy="929005"/>
            <a:chOff x="1814072" y="3582018"/>
            <a:chExt cx="2357804" cy="55400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46123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66725" y="1661795"/>
            <a:ext cx="8426450" cy="7988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800" b="1" dirty="0"/>
              <a:t>Evaluation of our result based on three test images</a:t>
            </a:r>
            <a:endParaRPr lang="en-US" sz="18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200" b="1" dirty="0">
                <a:solidFill>
                  <a:schemeClr val="tx1">
                    <a:alpha val="70000"/>
                  </a:schemeClr>
                </a:solidFill>
              </a:rPr>
              <a:t>chosen on criteria: close objetcs, open streets, buildings, street shields, tree</a:t>
            </a:r>
            <a:endParaRPr lang="de-DE" altLang="en-US" sz="1200" b="1" dirty="0">
              <a:solidFill>
                <a:schemeClr val="tx1">
                  <a:alpha val="70000"/>
                </a:schemeClr>
              </a:solidFill>
            </a:endParaRPr>
          </a:p>
        </p:txBody>
      </p:sp>
      <p:pic>
        <p:nvPicPr>
          <p:cNvPr id="3" name="Picture 2" descr="imag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020" y="2691130"/>
            <a:ext cx="3900170" cy="1177290"/>
          </a:xfrm>
          <a:prstGeom prst="rect">
            <a:avLst/>
          </a:prstGeom>
        </p:spPr>
      </p:pic>
      <p:pic>
        <p:nvPicPr>
          <p:cNvPr id="4" name="Picture 3" descr="image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65" y="3900170"/>
            <a:ext cx="3900170" cy="1178560"/>
          </a:xfrm>
          <a:prstGeom prst="rect">
            <a:avLst/>
          </a:prstGeom>
        </p:spPr>
      </p:pic>
      <p:pic>
        <p:nvPicPr>
          <p:cNvPr id="5" name="Picture 4" descr="imag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5162550"/>
            <a:ext cx="3899535" cy="117665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921885" y="5162233"/>
            <a:ext cx="3900170" cy="117665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921885" y="3900488"/>
            <a:ext cx="3900170" cy="1177925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922520" y="2691765"/>
            <a:ext cx="3898265" cy="1176655"/>
          </a:xfrm>
          <a:prstGeom prst="rect">
            <a:avLst/>
          </a:prstGeom>
        </p:spPr>
      </p:pic>
      <p:sp>
        <p:nvSpPr>
          <p:cNvPr id="9" name="TextBox 18"/>
          <p:cNvSpPr txBox="1"/>
          <p:nvPr/>
        </p:nvSpPr>
        <p:spPr>
          <a:xfrm>
            <a:off x="6595745" y="2332355"/>
            <a:ext cx="3967480" cy="430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800" b="1" i="1" dirty="0"/>
              <a:t>Baseline</a:t>
            </a:r>
            <a:endParaRPr lang="de-DE" sz="1800" b="1" i="1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682115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</a:t>
            </a:r>
            <a:r>
              <a:rPr lang="de-DE"/>
              <a:t>(RGB+SP) </a:t>
            </a:r>
            <a:r>
              <a:t>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2799715" y="116205"/>
            <a:ext cx="33470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Baseline</a:t>
            </a:r>
            <a:endParaRPr lang="de-DE" sz="1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incl. Goal</a:t>
            </a:r>
            <a:endParaRPr lang="en-US" dirty="0"/>
          </a:p>
        </p:txBody>
      </p:sp>
      <p:sp>
        <p:nvSpPr>
          <p:cNvPr id="3" name="Text Box 2"/>
          <p:cNvSpPr txBox="1"/>
          <p:nvPr/>
        </p:nvSpPr>
        <p:spPr>
          <a:xfrm>
            <a:off x="358775" y="1578610"/>
            <a:ext cx="847915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Why is Depth important?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autonomous driving, visual filter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mono: automotive (cost efficient), medical (space restriction), mobile (space restriction)</a:t>
            </a:r>
            <a:endParaRPr lang="de-DE" altLang="en-US" sz="1600" dirty="0">
              <a:sym typeface="+mn-ea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groundtruth data hard to obtain (lidar is sparse), stereo is rare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8775" y="3015615"/>
            <a:ext cx="878141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History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Eigen [1] </a:t>
            </a:r>
            <a:r>
              <a:rPr lang="de-DE" altLang="en-US" sz="1600" i="1" dirty="0">
                <a:sym typeface="+mn-ea"/>
              </a:rPr>
              <a:t>2014 </a:t>
            </a:r>
            <a:r>
              <a:rPr lang="de-DE" altLang="en-US" sz="1600" dirty="0">
                <a:sym typeface="+mn-ea"/>
              </a:rPr>
              <a:t>(supervised, introduced autoencoder)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Deep 3D [6], Garg [7], Godard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[8] (unsupervised, Disparity, Left Right Consistency)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Zhou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[3] (Camera Pose Estimation and novel view synthesis)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b="1" dirty="0">
                <a:sym typeface="+mn-ea"/>
              </a:rPr>
              <a:t>Godard </a:t>
            </a:r>
            <a:r>
              <a:rPr lang="de-DE" altLang="en-US" sz="1600" b="1" i="1" dirty="0">
                <a:sym typeface="+mn-ea"/>
              </a:rPr>
              <a:t>2019</a:t>
            </a:r>
            <a:r>
              <a:rPr lang="de-DE" altLang="en-US" sz="1600" i="1" dirty="0">
                <a:sym typeface="+mn-ea"/>
              </a:rPr>
              <a:t>  - </a:t>
            </a:r>
            <a:r>
              <a:rPr lang="de-DE" altLang="en-US" sz="1600" b="1" dirty="0">
                <a:sym typeface="+mn-ea"/>
              </a:rPr>
              <a:t>Monodepth 2 </a:t>
            </a:r>
            <a:r>
              <a:rPr lang="de-DE" altLang="en-US" sz="1600" dirty="0">
                <a:sym typeface="+mn-ea"/>
              </a:rPr>
              <a:t>[9] (Occlusion sensitive and edge sensitive, </a:t>
            </a:r>
            <a:r>
              <a:rPr lang="de-DE" altLang="en-US" sz="1600" b="1" dirty="0">
                <a:sym typeface="+mn-ea"/>
              </a:rPr>
              <a:t>our baseline</a:t>
            </a:r>
            <a:r>
              <a:rPr lang="de-DE" altLang="en-US" sz="1600" dirty="0">
                <a:sym typeface="+mn-ea"/>
              </a:rPr>
              <a:t>)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35610" y="4688840"/>
            <a:ext cx="8402320" cy="1437005"/>
            <a:chOff x="1814072" y="3437888"/>
            <a:chExt cx="2325277" cy="2495551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437888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71755" rIns="180000" bIns="36195" rtlCol="0" anchor="b"/>
            <a:lstStyle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improve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depth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(via surface normal and superpixels)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include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normal estimation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inside the architecture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that it is possibility to directly estimate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plane coefficients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using CNNs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" name="Rectangle 34"/>
            <p:cNvSpPr/>
            <p:nvPr/>
          </p:nvSpPr>
          <p:spPr>
            <a:xfrm flipV="1">
              <a:off x="1814072" y="3437888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449580" y="4843145"/>
            <a:ext cx="690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altLang="en-US" b="1" dirty="0">
                <a:sym typeface="+mn-ea"/>
              </a:rPr>
              <a:t>Goal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6215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45555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3965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Box 34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36" name="Text Box 35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sp>
        <p:nvSpPr>
          <p:cNvPr id="37" name="Text Box 3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953250" y="286893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6881495" y="5292725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953250" y="158115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6215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45555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3965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-58420" y="428625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6195" y="471170"/>
            <a:ext cx="6239510" cy="188277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195" y="2497455"/>
            <a:ext cx="6238240" cy="1882775"/>
          </a:xfrm>
          <a:prstGeom prst="rect">
            <a:avLst/>
          </a:prstGeom>
        </p:spPr>
      </p:pic>
      <p:pic>
        <p:nvPicPr>
          <p:cNvPr id="33" name="Picture 32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6195" y="4471035"/>
            <a:ext cx="6239510" cy="1883410"/>
          </a:xfrm>
          <a:prstGeom prst="rect">
            <a:avLst/>
          </a:prstGeom>
        </p:spPr>
      </p:pic>
      <p:sp>
        <p:nvSpPr>
          <p:cNvPr id="36" name="Text Box 35"/>
          <p:cNvSpPr txBox="1"/>
          <p:nvPr/>
        </p:nvSpPr>
        <p:spPr>
          <a:xfrm>
            <a:off x="920750" y="4474210"/>
            <a:ext cx="44646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en-US"/>
          </a:p>
        </p:txBody>
      </p:sp>
      <p:sp>
        <p:nvSpPr>
          <p:cNvPr id="37" name="Text Box 36"/>
          <p:cNvSpPr txBox="1"/>
          <p:nvPr/>
        </p:nvSpPr>
        <p:spPr>
          <a:xfrm>
            <a:off x="1383665" y="488950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83820" y="2494915"/>
            <a:ext cx="616839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6953250" y="286893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881495" y="5292725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953250" y="158115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1671320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77975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49730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77975" y="446468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6858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1671320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77975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49730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77975" y="446468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3087370" y="429260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70860" y="429260"/>
            <a:ext cx="6138545" cy="1853565"/>
          </a:xfrm>
          <a:prstGeom prst="rect">
            <a:avLst/>
          </a:prstGeom>
        </p:spPr>
      </p:pic>
      <p:pic>
        <p:nvPicPr>
          <p:cNvPr id="23" name="Picture 22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74670" y="2347595"/>
            <a:ext cx="6178550" cy="1864360"/>
          </a:xfrm>
          <a:prstGeom prst="rect">
            <a:avLst/>
          </a:prstGeom>
        </p:spPr>
      </p:pic>
      <p:pic>
        <p:nvPicPr>
          <p:cNvPr id="24" name="Picture 23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5305" y="4314190"/>
            <a:ext cx="6092190" cy="1837690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40885" y="417195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097530" y="4288790"/>
            <a:ext cx="618998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4003040" y="2347595"/>
            <a:ext cx="489140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6858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2376805" y="279717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463800" y="42291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403475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403475" y="40728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3087370" y="429260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70860" y="429260"/>
            <a:ext cx="6138545" cy="1853565"/>
          </a:xfrm>
          <a:prstGeom prst="rect">
            <a:avLst/>
          </a:prstGeom>
        </p:spPr>
      </p:pic>
      <p:pic>
        <p:nvPicPr>
          <p:cNvPr id="23" name="Picture 22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74670" y="2347595"/>
            <a:ext cx="6178550" cy="1864360"/>
          </a:xfrm>
          <a:prstGeom prst="rect">
            <a:avLst/>
          </a:prstGeom>
        </p:spPr>
      </p:pic>
      <p:pic>
        <p:nvPicPr>
          <p:cNvPr id="24" name="Picture 23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5305" y="4314190"/>
            <a:ext cx="6092190" cy="1837690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40885" y="417195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097530" y="4288790"/>
            <a:ext cx="618998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4003040" y="2347595"/>
            <a:ext cx="489140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3975" y="1522095"/>
            <a:ext cx="3220720" cy="972820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8" y="2802890"/>
            <a:ext cx="3220085" cy="97282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4922" y="4072573"/>
            <a:ext cx="3220085" cy="97218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36525" y="4958715"/>
            <a:ext cx="91217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+ </a:t>
            </a:r>
            <a:r>
              <a:rPr lang="de-DE">
                <a:solidFill>
                  <a:srgbClr val="FFC000"/>
                </a:solidFill>
                <a:sym typeface="+mn-ea"/>
              </a:rPr>
              <a:t>Superpixel Co</a:t>
            </a:r>
            <a:r>
              <a:rPr>
                <a:solidFill>
                  <a:srgbClr val="FFC000"/>
                </a:solidFill>
                <a:sym typeface="+mn-ea"/>
              </a:rPr>
              <a:t>tinuous Loss </a:t>
            </a:r>
            <a:r>
              <a:rPr lang="de-DE">
                <a:solidFill>
                  <a:srgbClr val="FFC000"/>
                </a:solidFill>
                <a:sym typeface="+mn-ea"/>
              </a:rPr>
              <a:t>+ </a:t>
            </a:r>
            <a:r>
              <a:rPr lang="de-DE">
                <a:solidFill>
                  <a:srgbClr val="92D050"/>
                </a:solidFill>
                <a:sym typeface="+mn-ea"/>
              </a:rPr>
              <a:t>Normal Loss</a:t>
            </a:r>
            <a:endParaRPr lang="en-US"/>
          </a:p>
        </p:txBody>
      </p:sp>
      <p:pic>
        <p:nvPicPr>
          <p:cNvPr id="23" name="Picture 22" descr="/Users/felix/Google Drive/Uni/Master/Semester 2/Projektpraktikum Deep Learning in der Computer Vision_20-00-0980-pp/code/Deep-Learning-Lab/reference_code/monodepth2-master/test/4ch + Normal Decoder + Normal &amp; Continuous Loss/image2_disp.jpegimage2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432" y="5275898"/>
            <a:ext cx="3220085" cy="972185"/>
          </a:xfrm>
          <a:prstGeom prst="rect">
            <a:avLst/>
          </a:prstGeom>
        </p:spPr>
      </p:pic>
      <p:pic>
        <p:nvPicPr>
          <p:cNvPr id="19" name="Picture 18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188970" y="429895"/>
            <a:ext cx="5986780" cy="1809115"/>
          </a:xfrm>
          <a:prstGeom prst="rect">
            <a:avLst/>
          </a:prstGeom>
        </p:spPr>
      </p:pic>
      <p:pic>
        <p:nvPicPr>
          <p:cNvPr id="25" name="Picture 24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40723" y="2321560"/>
            <a:ext cx="5893435" cy="1780540"/>
          </a:xfrm>
          <a:prstGeom prst="rect">
            <a:avLst/>
          </a:prstGeom>
        </p:spPr>
      </p:pic>
      <p:pic>
        <p:nvPicPr>
          <p:cNvPr id="26" name="Picture 25" descr="/Users/felix/Google Drive/Uni/Master/Semester 2/Projektpraktikum Deep Learning in der Computer Vision_20-00-0980-pp/code/Deep-Learning-Lab/reference_code/monodepth2-master/test/4ch + Normal Decoder + Normal &amp; Continuous Loss/image2_disp.jpegimage2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238500" y="4439920"/>
            <a:ext cx="5898515" cy="1781175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19295" y="-34290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205480" y="3896360"/>
            <a:ext cx="5928995" cy="52197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p>
            <a:pPr algn="ctr"/>
            <a:r>
              <a:rPr lang="en-US" sz="1400">
                <a:sym typeface="+mn-ea"/>
              </a:rPr>
              <a:t>4 </a:t>
            </a:r>
            <a:r>
              <a:rPr lang="de-DE" altLang="en-US" sz="1400">
                <a:sym typeface="+mn-ea"/>
              </a:rPr>
              <a:t>C</a:t>
            </a:r>
            <a:r>
              <a:rPr lang="en-US" sz="1400">
                <a:sym typeface="+mn-ea"/>
              </a:rPr>
              <a:t>h </a:t>
            </a:r>
            <a:r>
              <a:rPr lang="de-DE" altLang="en-US" sz="1400">
                <a:sym typeface="+mn-ea"/>
              </a:rPr>
              <a:t>(RGB + SP)</a:t>
            </a:r>
            <a:r>
              <a:rPr lang="en-US" sz="1400">
                <a:sym typeface="+mn-ea"/>
              </a:rPr>
              <a:t> + </a:t>
            </a:r>
            <a:r>
              <a:rPr lang="en-US" sz="1400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2 </a:t>
            </a:r>
            <a:r>
              <a:rPr lang="en-US" sz="1400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epth Block </a:t>
            </a:r>
            <a:r>
              <a:rPr lang="de-DE" altLang="en-US" sz="1400">
                <a:solidFill>
                  <a:srgbClr val="FDCA00"/>
                </a:solidFill>
                <a:sym typeface="+mn-ea"/>
              </a:rPr>
              <a:t>+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 </a:t>
            </a:r>
            <a:r>
              <a:rPr lang="de-DE" sz="1400">
                <a:solidFill>
                  <a:srgbClr val="FFC000"/>
                </a:solidFill>
                <a:sym typeface="+mn-ea"/>
              </a:rPr>
              <a:t>Superpixel Co</a:t>
            </a:r>
            <a:r>
              <a:rPr sz="1400">
                <a:solidFill>
                  <a:srgbClr val="FFC000"/>
                </a:solidFill>
                <a:sym typeface="+mn-ea"/>
              </a:rPr>
              <a:t>tinuous Loss </a:t>
            </a:r>
            <a:r>
              <a:rPr lang="de-DE" sz="1400">
                <a:solidFill>
                  <a:srgbClr val="92D050"/>
                </a:solidFill>
                <a:sym typeface="+mn-ea"/>
              </a:rPr>
              <a:t>+ Normal Loss</a:t>
            </a:r>
            <a:endParaRPr lang="de-DE" sz="1400">
              <a:solidFill>
                <a:srgbClr val="92D050"/>
              </a:solidFill>
              <a:sym typeface="+mn-ea"/>
            </a:endParaRPr>
          </a:p>
        </p:txBody>
      </p:sp>
      <p:pic>
        <p:nvPicPr>
          <p:cNvPr id="28" name="Picture 27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3492" y="431165"/>
            <a:ext cx="3220085" cy="972820"/>
          </a:xfrm>
          <a:prstGeom prst="rect">
            <a:avLst/>
          </a:prstGeom>
        </p:spPr>
      </p:pic>
      <p:sp>
        <p:nvSpPr>
          <p:cNvPr id="27" name="Text Box 26"/>
          <p:cNvSpPr txBox="1"/>
          <p:nvPr/>
        </p:nvSpPr>
        <p:spPr>
          <a:xfrm>
            <a:off x="3238500" y="2110105"/>
            <a:ext cx="5971540" cy="33718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sz="1600"/>
              <a:t>4 </a:t>
            </a:r>
            <a:r>
              <a:rPr lang="de-DE" sz="1600"/>
              <a:t>C</a:t>
            </a:r>
            <a:r>
              <a:rPr sz="1600"/>
              <a:t>h + </a:t>
            </a:r>
            <a:r>
              <a:rPr lang="en-US" sz="1600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 sz="1600">
                <a:solidFill>
                  <a:srgbClr val="92D050"/>
                </a:solidFill>
                <a:sym typeface="+mn-ea"/>
              </a:rPr>
              <a:t>2 </a:t>
            </a:r>
            <a:r>
              <a:rPr lang="en-US" sz="1600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 sz="1600">
                <a:solidFill>
                  <a:srgbClr val="92D050"/>
                </a:solidFill>
                <a:sym typeface="+mn-ea"/>
              </a:rPr>
              <a:t>epth Block </a:t>
            </a:r>
            <a:r>
              <a:rPr sz="1600"/>
              <a:t>+ </a:t>
            </a:r>
            <a:r>
              <a:rPr lang="de-DE" sz="1600">
                <a:solidFill>
                  <a:srgbClr val="FFC000"/>
                </a:solidFill>
              </a:rPr>
              <a:t>Superpixel Co</a:t>
            </a:r>
            <a:r>
              <a:rPr sz="1600">
                <a:solidFill>
                  <a:srgbClr val="FFC000"/>
                </a:solidFill>
              </a:rPr>
              <a:t>tinuous Loss</a:t>
            </a:r>
            <a:endParaRPr sz="1600">
              <a:solidFill>
                <a:srgbClr val="FFC000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1300480" y="279717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327150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633345" y="527621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633345" y="28028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13965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454150" y="534606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797175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Depth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63603" y="4072255"/>
            <a:ext cx="3229610" cy="974725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Depth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255"/>
            <a:ext cx="3220085" cy="972820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Depth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19685" y="4072573"/>
            <a:ext cx="3133725" cy="945515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ch + Normal Decoder</a:t>
            </a:r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3014980" y="377571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4 ch + Depth Decoder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2998470" y="497903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4 ch + Normal Decoder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-58420" y="0"/>
            <a:ext cx="9599295" cy="717296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539750" y="2635250"/>
            <a:ext cx="8402320" cy="2017395"/>
            <a:chOff x="1814072" y="3562500"/>
            <a:chExt cx="2325277" cy="2620163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687112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179705" rIns="215900" bIns="36195" rtlCol="0" anchor="b"/>
            <a:lstStyle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Depth Maps are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far from perfect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 general (e.g. missing shields) 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Normal Approach shows </a:t>
              </a:r>
              <a:r>
                <a:rPr lang="de-DE" altLang="en-US" sz="1400" u="sng" dirty="0">
                  <a:solidFill>
                    <a:schemeClr val="tx1"/>
                  </a:solidFill>
                  <a:effectLst/>
                  <a:sym typeface="+mn-ea"/>
                </a:rPr>
                <a:t>windows as one plane</a:t>
              </a:r>
              <a:endParaRPr lang="de-DE" altLang="en-US" sz="1400" u="sng" dirty="0">
                <a:solidFill>
                  <a:schemeClr val="tx1"/>
                </a:solidFill>
                <a:effectLst/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Building border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tend to be sharper,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Trees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are recognized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Superpixel and Continuous Loss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most promising loss results - final depth maps are still pending unfortunately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6" name="Rectangle 34"/>
            <p:cNvSpPr/>
            <p:nvPr/>
          </p:nvSpPr>
          <p:spPr>
            <a:xfrm flipV="1">
              <a:off x="1814072" y="3562500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71755" rIns="2159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3" name="Text Box 22"/>
          <p:cNvSpPr txBox="1"/>
          <p:nvPr/>
        </p:nvSpPr>
        <p:spPr>
          <a:xfrm>
            <a:off x="3928110" y="2868930"/>
            <a:ext cx="1427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altLang="en-US" b="1" dirty="0">
                <a:sym typeface="+mn-ea"/>
              </a:rPr>
              <a:t>Conclusion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5. </a:t>
            </a:r>
            <a:r>
              <a:rPr lang="de-DE" dirty="0"/>
              <a:t>F</a:t>
            </a:r>
            <a:r>
              <a:rPr lang="de-DE" altLang="en-US" dirty="0"/>
              <a:t>urther a</a:t>
            </a:r>
            <a:r>
              <a:rPr lang="en-US" dirty="0"/>
              <a:t>pproaches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>
                <a:sym typeface="+mn-ea"/>
              </a:rPr>
              <a:t>Improvement of Loss </a:t>
            </a:r>
            <a:endParaRPr lang="de-DE" altLang="en-US" sz="2000" dirty="0">
              <a:sym typeface="+mn-ea"/>
            </a:endParaRPr>
          </a:p>
        </p:txBody>
      </p:sp>
      <p:sp>
        <p:nvSpPr>
          <p:cNvPr id="9" name="Content Placeholder 3"/>
          <p:cNvSpPr/>
          <p:nvPr/>
        </p:nvSpPr>
        <p:spPr>
          <a:xfrm>
            <a:off x="287655" y="1432560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e-DE" altLang="en-US"/>
              <a:t>Use centroid information for superface surface modifikation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12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5835" y="2281555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2142490" y="1933575"/>
            <a:ext cx="5431790" cy="2133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>
              <a:solidFill>
                <a:schemeClr val="accent2"/>
              </a:solidFill>
            </a:endParaRPr>
          </a:p>
        </p:txBody>
      </p:sp>
      <p:cxnSp>
        <p:nvCxnSpPr>
          <p:cNvPr id="16" name="Straight Arrow Connector 15"/>
          <p:cNvCxnSpPr>
            <a:stCxn id="12" idx="3"/>
          </p:cNvCxnSpPr>
          <p:nvPr/>
        </p:nvCxnSpPr>
        <p:spPr>
          <a:xfrm>
            <a:off x="1918335" y="2594610"/>
            <a:ext cx="681355" cy="8255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59675" y="266255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hape 694"/>
          <p:cNvCxnSpPr/>
          <p:nvPr/>
        </p:nvCxnSpPr>
        <p:spPr>
          <a:xfrm>
            <a:off x="4966335" y="3549015"/>
            <a:ext cx="2260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" name="Shape 723"/>
          <p:cNvSpPr txBox="1"/>
          <p:nvPr/>
        </p:nvSpPr>
        <p:spPr>
          <a:xfrm>
            <a:off x="7576820" y="290322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Depth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25" name="Content Placeholder 3"/>
          <p:cNvSpPr/>
          <p:nvPr/>
        </p:nvSpPr>
        <p:spPr>
          <a:xfrm>
            <a:off x="356235" y="4318635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de-DE" altLang="en-US"/>
              <a:t>Learn Superpixel with hyperparameter an learning part itself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29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2660" y="5095875"/>
            <a:ext cx="952500" cy="62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hape 694"/>
          <p:cNvCxnSpPr/>
          <p:nvPr/>
        </p:nvCxnSpPr>
        <p:spPr>
          <a:xfrm>
            <a:off x="1900555" y="540829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" name="Rounded Rectangle 30"/>
          <p:cNvSpPr/>
          <p:nvPr/>
        </p:nvSpPr>
        <p:spPr>
          <a:xfrm>
            <a:off x="2411095" y="4820920"/>
            <a:ext cx="4752340" cy="1210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Superpixel Sampling Network (SSN)</a:t>
            </a:r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2868295" y="5149850"/>
            <a:ext cx="1800225" cy="5524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Deep Network</a:t>
            </a:r>
            <a:endParaRPr lang="de-DE" alt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411095" y="5426075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5139055" y="5139690"/>
            <a:ext cx="1800225" cy="5359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differentiable SLIC</a:t>
            </a:r>
            <a:endParaRPr lang="de-DE" alt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668520" y="5407660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939280" y="542607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340" y="5095875"/>
            <a:ext cx="934085" cy="611505"/>
          </a:xfrm>
          <a:prstGeom prst="rect">
            <a:avLst/>
          </a:prstGeom>
        </p:spPr>
      </p:pic>
      <p:cxnSp>
        <p:nvCxnSpPr>
          <p:cNvPr id="38" name="Shape 694"/>
          <p:cNvCxnSpPr>
            <a:endCxn id="37" idx="1"/>
          </p:cNvCxnSpPr>
          <p:nvPr/>
        </p:nvCxnSpPr>
        <p:spPr>
          <a:xfrm flipV="1">
            <a:off x="7179945" y="5473700"/>
            <a:ext cx="620395" cy="698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" name="Shape 723"/>
          <p:cNvSpPr txBox="1"/>
          <p:nvPr/>
        </p:nvSpPr>
        <p:spPr>
          <a:xfrm>
            <a:off x="754380" y="578929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0" name="Shape 723"/>
          <p:cNvSpPr txBox="1"/>
          <p:nvPr/>
        </p:nvSpPr>
        <p:spPr>
          <a:xfrm>
            <a:off x="7573645" y="571754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5207000" y="3065145"/>
            <a:ext cx="2298065" cy="8470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340" y="2259965"/>
            <a:ext cx="1202055" cy="805180"/>
          </a:xfrm>
          <a:prstGeom prst="rect">
            <a:avLst/>
          </a:prstGeom>
        </p:spPr>
      </p:pic>
      <p:sp>
        <p:nvSpPr>
          <p:cNvPr id="687" name="Shape 687"/>
          <p:cNvSpPr/>
          <p:nvPr/>
        </p:nvSpPr>
        <p:spPr>
          <a:xfrm rot="16200000">
            <a:off x="2684500" y="207031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44" name="Straight Connector 43"/>
          <p:cNvCxnSpPr/>
          <p:nvPr/>
        </p:nvCxnSpPr>
        <p:spPr>
          <a:xfrm rot="5400000" flipV="1">
            <a:off x="2665730" y="208534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Cube 44"/>
          <p:cNvSpPr/>
          <p:nvPr/>
        </p:nvSpPr>
        <p:spPr>
          <a:xfrm>
            <a:off x="4264660" y="195326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hape 694"/>
          <p:cNvCxnSpPr/>
          <p:nvPr/>
        </p:nvCxnSpPr>
        <p:spPr>
          <a:xfrm>
            <a:off x="3782060" y="260667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7" name="Text Box 46"/>
          <p:cNvSpPr txBox="1"/>
          <p:nvPr/>
        </p:nvSpPr>
        <p:spPr>
          <a:xfrm>
            <a:off x="5165725" y="2456180"/>
            <a:ext cx="26079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Centroid Normal </a:t>
            </a:r>
            <a:endParaRPr lang="de-DE" altLang="en-US">
              <a:solidFill>
                <a:schemeClr val="accent2"/>
              </a:solidFill>
              <a:sym typeface="+mn-ea"/>
            </a:endParaRPr>
          </a:p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Averaging</a:t>
            </a:r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2105660" y="26028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 flipH="1" flipV="1">
            <a:off x="2658110" y="25863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hape 694"/>
          <p:cNvCxnSpPr>
            <a:endCxn id="56" idx="0"/>
          </p:cNvCxnSpPr>
          <p:nvPr/>
        </p:nvCxnSpPr>
        <p:spPr>
          <a:xfrm>
            <a:off x="4426585" y="2907030"/>
            <a:ext cx="0" cy="1943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60" y="3221355"/>
            <a:ext cx="934085" cy="611505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3886200" y="310134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13" name="Shape 694"/>
          <p:cNvCxnSpPr>
            <a:endCxn id="56" idx="1"/>
          </p:cNvCxnSpPr>
          <p:nvPr/>
        </p:nvCxnSpPr>
        <p:spPr>
          <a:xfrm>
            <a:off x="2142490" y="3549650"/>
            <a:ext cx="174371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8" name="Shape 723"/>
          <p:cNvSpPr txBox="1"/>
          <p:nvPr/>
        </p:nvSpPr>
        <p:spPr>
          <a:xfrm>
            <a:off x="754380" y="28314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59" name="Shape 723"/>
          <p:cNvSpPr txBox="1"/>
          <p:nvPr/>
        </p:nvSpPr>
        <p:spPr>
          <a:xfrm>
            <a:off x="739140" y="38328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915160" y="3541395"/>
            <a:ext cx="21209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4" grpId="0" bldLvl="0" animBg="1"/>
      <p:bldP spid="28" grpId="0"/>
      <p:bldP spid="28" grpId="1"/>
      <p:bldP spid="28" grpId="2"/>
      <p:bldP spid="28" grpId="3"/>
      <p:bldP spid="25" grpId="0" bldLvl="0" animBg="1"/>
      <p:bldP spid="31" grpId="0" bldLvl="0" animBg="1"/>
      <p:bldP spid="32" grpId="0" bldLvl="0" animBg="1"/>
      <p:bldP spid="34" grpId="0" bldLvl="0" animBg="1"/>
      <p:bldP spid="39" grpId="0"/>
      <p:bldP spid="39" grpId="1"/>
      <p:bldP spid="39" grpId="2"/>
      <p:bldP spid="39" grpId="3"/>
      <p:bldP spid="40" grpId="0"/>
      <p:bldP spid="40" grpId="1"/>
      <p:bldP spid="40" grpId="2"/>
      <p:bldP spid="40" grpId="3"/>
      <p:bldP spid="687" grpId="0" animBg="1"/>
      <p:bldP spid="687" grpId="1" animBg="1"/>
      <p:bldP spid="687" grpId="2" animBg="1"/>
      <p:bldP spid="687" grpId="3" animBg="1"/>
      <p:bldP spid="687" grpId="4" animBg="1"/>
      <p:bldP spid="687" grpId="5" bldLvl="0" animBg="1"/>
      <p:bldP spid="45" grpId="0" bldLvl="0" animBg="1"/>
      <p:bldP spid="47" grpId="0"/>
      <p:bldP spid="56" grpId="0" bldLvl="0" animBg="1"/>
      <p:bldP spid="58" grpId="0"/>
      <p:bldP spid="58" grpId="1"/>
      <p:bldP spid="58" grpId="2"/>
      <p:bldP spid="58" grpId="3"/>
      <p:bldP spid="59" grpId="0"/>
      <p:bldP spid="59" grpId="1"/>
      <p:bldP spid="59" grpId="2"/>
      <p:bldP spid="59" grpId="3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6. </a:t>
            </a:r>
            <a:r>
              <a:rPr lang="en-US" dirty="0"/>
              <a:t>Review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45" y="1619885"/>
            <a:ext cx="6653530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Understanding the </a:t>
            </a:r>
            <a:r>
              <a:rPr lang="de-DE" u="sng">
                <a:solidFill>
                  <a:schemeClr val="tx1"/>
                </a:solidFill>
              </a:rPr>
              <a:t>literature </a:t>
            </a:r>
            <a:r>
              <a:rPr lang="de-DE">
                <a:solidFill>
                  <a:schemeClr val="tx1"/>
                </a:solidFill>
              </a:rPr>
              <a:t>and getting acquainted with a deep learning library (PyTorch)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Prepare the </a:t>
            </a:r>
            <a:r>
              <a:rPr lang="de-DE" u="sng">
                <a:solidFill>
                  <a:schemeClr val="tx1"/>
                </a:solidFill>
              </a:rPr>
              <a:t>dataset</a:t>
            </a:r>
            <a:r>
              <a:rPr lang="de-DE">
                <a:solidFill>
                  <a:schemeClr val="tx1"/>
                </a:solidFill>
              </a:rPr>
              <a:t> and run</a:t>
            </a:r>
            <a:r>
              <a:rPr lang="de-DE">
                <a:sym typeface="+mn-ea"/>
              </a:rPr>
              <a:t> </a:t>
            </a:r>
            <a:r>
              <a:rPr lang="de-DE" u="sng">
                <a:sym typeface="+mn-ea"/>
              </a:rPr>
              <a:t>baseline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perfered </a:t>
            </a:r>
            <a:r>
              <a:rPr lang="de-DE" u="sng">
                <a:solidFill>
                  <a:schemeClr val="tx1"/>
                </a:solidFill>
              </a:rPr>
              <a:t>superpixel </a:t>
            </a:r>
            <a:r>
              <a:rPr lang="de-DE">
                <a:solidFill>
                  <a:schemeClr val="tx1"/>
                </a:solidFill>
              </a:rPr>
              <a:t>generation algorithm and generate new dataset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create new </a:t>
            </a:r>
            <a:r>
              <a:rPr lang="de-DE" u="sng">
                <a:solidFill>
                  <a:schemeClr val="tx1"/>
                </a:solidFill>
              </a:rPr>
              <a:t>loss functions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train the network to estimate the </a:t>
            </a:r>
            <a:r>
              <a:rPr lang="de-DE" u="sng">
                <a:solidFill>
                  <a:schemeClr val="tx1"/>
                </a:solidFill>
              </a:rPr>
              <a:t>normal coefficients</a:t>
            </a:r>
            <a:r>
              <a:rPr lang="de-DE">
                <a:solidFill>
                  <a:schemeClr val="tx1"/>
                </a:solidFill>
              </a:rPr>
              <a:t> 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Evaluate the result on </a:t>
            </a:r>
            <a:r>
              <a:rPr lang="de-DE" u="sng">
                <a:solidFill>
                  <a:schemeClr val="tx1"/>
                </a:solidFill>
              </a:rPr>
              <a:t>public benchmark datasets</a:t>
            </a:r>
            <a:endParaRPr lang="de-DE" u="sng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u="sng">
                <a:solidFill>
                  <a:schemeClr val="tx1"/>
                </a:solidFill>
              </a:rPr>
              <a:t>beat </a:t>
            </a:r>
            <a:r>
              <a:rPr lang="de-DE">
                <a:solidFill>
                  <a:schemeClr val="tx1"/>
                </a:solidFill>
              </a:rPr>
              <a:t>current network error score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Writing of a </a:t>
            </a:r>
            <a:r>
              <a:rPr lang="de-DE" u="sng">
                <a:solidFill>
                  <a:schemeClr val="tx1"/>
                </a:solidFill>
              </a:rPr>
              <a:t>report</a:t>
            </a:r>
            <a:endParaRPr lang="de-DE" u="sng">
              <a:solidFill>
                <a:schemeClr val="tx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334250" y="175641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317740" y="252920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356475" y="303022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317740" y="366014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284720" y="516763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338060" y="4813300"/>
            <a:ext cx="342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/>
        </p:nvSpPr>
        <p:spPr>
          <a:xfrm>
            <a:off x="7388860" y="5076190"/>
            <a:ext cx="361950" cy="590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90204" pitchFamily="34" charset="0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312025" y="433006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312025" y="553212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  <p:bldP spid="13" grpId="0"/>
      <p:bldP spid="14" grpId="0" bldLvl="0" animBg="1"/>
      <p:bldP spid="8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/>
              <a:t>Literature</a:t>
            </a:r>
            <a:endParaRPr lang="de-D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" y="1619885"/>
            <a:ext cx="8449945" cy="4479925"/>
          </a:xfrm>
        </p:spPr>
        <p:txBody>
          <a:bodyPr/>
          <a:lstStyle/>
          <a:p>
            <a:r>
              <a:rPr lang="de-DE" altLang="en-US" sz="1000"/>
              <a:t>[1] </a:t>
            </a:r>
            <a:r>
              <a:rPr lang="en-US" sz="1000"/>
              <a:t>D Eigen, C Puhrsch, and R Fergus. Depth map prediction from a single image using a multi-scale deep network.In Advances in Neural Information Processing Systems, 2014.</a:t>
            </a:r>
            <a:endParaRPr lang="en-US" sz="1000"/>
          </a:p>
          <a:p>
            <a:r>
              <a:rPr lang="de-DE" altLang="en-US" sz="1000"/>
              <a:t>[2] </a:t>
            </a:r>
            <a:r>
              <a:rPr lang="en-US" sz="1000"/>
              <a:t>A. Geiger, P. Lenz and R. Urtasun, "Are we ready for autonomous driving? The KITTI vision benchmark suite," 2012 IEEE Conference on Computer Vision and Pattern Recognition, Providence, RI, 2012, pp. 3354-3361.</a:t>
            </a:r>
            <a:endParaRPr lang="en-US" sz="1000"/>
          </a:p>
          <a:p>
            <a:r>
              <a:rPr lang="de-DE" altLang="en-US" sz="1000"/>
              <a:t>[3] </a:t>
            </a:r>
            <a:r>
              <a:rPr lang="en-US" sz="1000"/>
              <a:t>Tinghui Zhou, Matthew Brown, Noah Snavely, David Lowe</a:t>
            </a:r>
            <a:r>
              <a:rPr lang="de-DE" altLang="en-US" sz="1000"/>
              <a:t>, “Unsupervised Learning of Depth and Ego-Motion” from Video  i</a:t>
            </a:r>
            <a:r>
              <a:rPr lang="en-US" sz="1000"/>
              <a:t>n CVPR 2017</a:t>
            </a:r>
            <a:endParaRPr lang="en-US" sz="1000"/>
          </a:p>
          <a:p>
            <a:r>
              <a:rPr lang="de-DE" altLang="en-US" sz="1000"/>
              <a:t>[4] D. Stutz, A. Hermans, B.Leibe, </a:t>
            </a:r>
            <a:r>
              <a:rPr lang="en-US" sz="1000"/>
              <a:t>Superpixels: An Evaluation of the State-of-the-Art</a:t>
            </a:r>
            <a:endParaRPr lang="en-US" sz="1000"/>
          </a:p>
          <a:p>
            <a:r>
              <a:rPr lang="de-DE" altLang="en-US" sz="1000"/>
              <a:t>[5] </a:t>
            </a:r>
            <a:r>
              <a:rPr lang="en-US" sz="1000"/>
              <a:t>Murong Wang, Xiabi Liu, Yixuan Gao, Xiao Ma, Nouman Q. Soomro, Superpixel segmentation: A benchmark, Signal Processing: Imag</a:t>
            </a:r>
            <a:r>
              <a:rPr lang="de-DE" altLang="en-US" sz="1000"/>
              <a:t>e </a:t>
            </a:r>
            <a:r>
              <a:rPr lang="en-US" sz="1000"/>
              <a:t>Communication, Volume 56, 2017, Pages 28-39,</a:t>
            </a:r>
            <a:endParaRPr lang="en-US" sz="1000"/>
          </a:p>
          <a:p>
            <a:r>
              <a:rPr lang="de-DE" altLang="en-US" sz="1000"/>
              <a:t>[6] </a:t>
            </a:r>
            <a:r>
              <a:rPr lang="en-US" sz="1000"/>
              <a:t>Junyuan Xie and Ross Girshick and Ali Farhadi</a:t>
            </a:r>
            <a:r>
              <a:rPr lang="de-DE" altLang="en-US" sz="1000"/>
              <a:t>, Deep3D: Fully Automatic 2D-to-3D Video Conversion with Deep Convolutional Neural Networks, 2016</a:t>
            </a:r>
            <a:endParaRPr lang="de-DE" altLang="en-US" sz="1000"/>
          </a:p>
          <a:p>
            <a:r>
              <a:rPr lang="de-DE" altLang="en-US" sz="1000"/>
              <a:t>[7] Ravi Garg and Vijay Kumar BG and Gustavo Carneiro and Ian Reid, Unsupervised CNN for Single View Depth Estimation: Geometry to the Rescue, 2016</a:t>
            </a:r>
            <a:endParaRPr lang="de-DE" altLang="en-US" sz="1000"/>
          </a:p>
          <a:p>
            <a:r>
              <a:rPr lang="de-DE" altLang="en-US" sz="1000"/>
              <a:t>[8] Clément Godard and Oisin Mac Aodha and Gabriel J. Brostow, Unsupervised Monocular Depth Estimation with Left-Right Consistency, 2016</a:t>
            </a:r>
            <a:endParaRPr lang="de-DE" altLang="en-US" sz="1000"/>
          </a:p>
          <a:p>
            <a:r>
              <a:rPr lang="de-DE" altLang="en-US" sz="1000"/>
              <a:t>[9]  Clement Godard and Oisin Mac Aodha and Michael Firman and Gabriel J. Brostow, Digging into Self-Supervised Monocular Depth Prediction, 2019</a:t>
            </a:r>
            <a:endParaRPr lang="de-DE" altLang="en-US"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>
                <a:sym typeface="+mn-ea"/>
              </a:rPr>
              <a:t>2. </a:t>
            </a:r>
            <a:r>
              <a:rPr lang="en-US" dirty="0">
                <a:sym typeface="+mn-ea"/>
              </a:rPr>
              <a:t>Architecture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Dataset:</a:t>
            </a:r>
            <a:r>
              <a:rPr lang="de-DE" altLang="en-US" dirty="0"/>
              <a:t> </a:t>
            </a:r>
            <a:r>
              <a:rPr lang="de-DE" altLang="en-US" sz="2000" dirty="0"/>
              <a:t>KITTI Dataset and Eigensplit</a:t>
            </a:r>
            <a:endParaRPr lang="de-DE" alt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16505" y="2124710"/>
            <a:ext cx="3084830" cy="230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Shape 790"/>
          <p:cNvPicPr preferRelativeResize="0"/>
          <p:nvPr/>
        </p:nvPicPr>
        <p:blipFill>
          <a:blip r:embed="rId2"/>
          <a:srcRect r="29813"/>
          <a:stretch>
            <a:fillRect/>
          </a:stretch>
        </p:blipFill>
        <p:spPr>
          <a:xfrm>
            <a:off x="5544820" y="3187700"/>
            <a:ext cx="3362325" cy="15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791"/>
          <p:cNvPicPr preferRelativeResize="0"/>
          <p:nvPr/>
        </p:nvPicPr>
        <p:blipFill>
          <a:blip r:embed="rId3"/>
          <a:srcRect r="37608"/>
          <a:stretch>
            <a:fillRect/>
          </a:stretch>
        </p:blipFill>
        <p:spPr>
          <a:xfrm>
            <a:off x="5544820" y="1475105"/>
            <a:ext cx="3364865" cy="162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ounded Rectangle 22"/>
          <p:cNvSpPr/>
          <p:nvPr/>
        </p:nvSpPr>
        <p:spPr>
          <a:xfrm>
            <a:off x="279400" y="2329180"/>
            <a:ext cx="2236470" cy="978535"/>
          </a:xfrm>
          <a:prstGeom prst="roundRect">
            <a:avLst>
              <a:gd name="adj" fmla="val 123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400">
                <a:solidFill>
                  <a:schemeClr val="tx1"/>
                </a:solidFill>
                <a:sym typeface="+mn-ea"/>
              </a:rPr>
              <a:t>2 </a:t>
            </a:r>
            <a:r>
              <a:rPr lang="en-US" sz="1400">
                <a:solidFill>
                  <a:schemeClr val="tx1"/>
                </a:solidFill>
                <a:sym typeface="+mn-ea"/>
              </a:rPr>
              <a:t>high - resolution color and grayscale video cameras</a:t>
            </a:r>
            <a:endParaRPr lang="en-US"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79400" y="3571875"/>
            <a:ext cx="1563370" cy="565150"/>
          </a:xfrm>
          <a:prstGeom prst="roundRect">
            <a:avLst>
              <a:gd name="adj" fmla="val 12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400">
                <a:solidFill>
                  <a:schemeClr val="tx1"/>
                </a:solidFill>
                <a:sym typeface="+mn-ea"/>
              </a:rPr>
              <a:t>Velodyne laser scanner</a:t>
            </a:r>
            <a:endParaRPr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302895" y="5149850"/>
            <a:ext cx="88379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/>
              <a:t>Subset of KITTI proposed by Eigen in 2014 [1] and modified bei ZHOU in 2017 [3]</a:t>
            </a: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600">
                <a:sym typeface="+mn-ea"/>
              </a:rPr>
              <a:t>uses </a:t>
            </a:r>
            <a:r>
              <a:rPr lang="de-DE" altLang="en-US" sz="1600" b="1">
                <a:sym typeface="+mn-ea"/>
              </a:rPr>
              <a:t>39</a:t>
            </a:r>
            <a:r>
              <a:rPr lang="en-US" sz="1600" b="1">
                <a:sym typeface="+mn-ea"/>
              </a:rPr>
              <a:t>.6K training images</a:t>
            </a:r>
            <a:r>
              <a:rPr lang="en-US" sz="1600">
                <a:sym typeface="+mn-ea"/>
              </a:rPr>
              <a:t>, </a:t>
            </a:r>
            <a:r>
              <a:rPr lang="de-DE" altLang="en-US" sz="1600" b="1">
                <a:sym typeface="+mn-ea"/>
              </a:rPr>
              <a:t>4424 </a:t>
            </a:r>
            <a:r>
              <a:rPr lang="en-US" sz="1600" b="1">
                <a:sym typeface="+mn-ea"/>
              </a:rPr>
              <a:t>validation images</a:t>
            </a:r>
            <a:r>
              <a:rPr lang="de-DE" altLang="en-US" sz="1600">
                <a:sym typeface="+mn-ea"/>
              </a:rPr>
              <a:t>,</a:t>
            </a:r>
            <a:br>
              <a:rPr lang="de-DE" altLang="en-US" sz="1600">
                <a:sym typeface="+mn-ea"/>
              </a:rPr>
            </a:br>
            <a:r>
              <a:rPr lang="en-US" sz="1600">
                <a:sym typeface="+mn-ea"/>
              </a:rPr>
              <a:t>and </a:t>
            </a:r>
            <a:r>
              <a:rPr lang="de-DE" altLang="en-US" sz="1600" b="1">
                <a:sym typeface="+mn-ea"/>
              </a:rPr>
              <a:t>1000 </a:t>
            </a:r>
            <a:r>
              <a:rPr lang="en-US" sz="1600" b="1">
                <a:sym typeface="+mn-ea"/>
              </a:rPr>
              <a:t>test images</a:t>
            </a:r>
            <a:r>
              <a:rPr lang="en-US" sz="1600">
                <a:sym typeface="+mn-ea"/>
              </a:rPr>
              <a:t>, </a:t>
            </a:r>
            <a:br>
              <a:rPr lang="en-US" sz="1600">
                <a:sym typeface="+mn-ea"/>
              </a:rPr>
            </a:br>
            <a:r>
              <a:rPr lang="en-US" sz="1600">
                <a:sym typeface="+mn-ea"/>
              </a:rPr>
              <a:t>which are resized to </a:t>
            </a:r>
            <a:r>
              <a:rPr lang="de-DE" altLang="en-US" sz="1600" b="1">
                <a:sym typeface="+mn-ea"/>
              </a:rPr>
              <a:t>640 px x 192 px</a:t>
            </a:r>
            <a:endParaRPr lang="en-US" sz="1600" b="1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</p:txBody>
      </p:sp>
      <p:grpSp>
        <p:nvGrpSpPr>
          <p:cNvPr id="10" name="Group 9"/>
          <p:cNvGrpSpPr/>
          <p:nvPr/>
        </p:nvGrpSpPr>
        <p:grpSpPr>
          <a:xfrm>
            <a:off x="283211" y="4867275"/>
            <a:ext cx="8626474" cy="283210"/>
            <a:chOff x="923535" y="8740993"/>
            <a:chExt cx="16040522" cy="560380"/>
          </a:xfrm>
        </p:grpSpPr>
        <p:sp>
          <p:nvSpPr>
            <p:cNvPr id="11" name="Rectangle 7"/>
            <p:cNvSpPr/>
            <p:nvPr/>
          </p:nvSpPr>
          <p:spPr>
            <a:xfrm>
              <a:off x="1019174" y="8740993"/>
              <a:ext cx="15944883" cy="5591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Ins="36195" bIns="36195" rtlCol="0" anchor="ctr"/>
            <a:lstStyle/>
            <a:p>
              <a:pPr algn="ctr"/>
              <a:r>
                <a:rPr lang="de-DE" altLang="en-US" sz="1400">
                  <a:sym typeface="+mn-ea"/>
                </a:rPr>
                <a:t>EIGEN ZHOU [3]</a:t>
              </a: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2" name="Rectangle 8"/>
            <p:cNvSpPr/>
            <p:nvPr/>
          </p:nvSpPr>
          <p:spPr>
            <a:xfrm flipH="1">
              <a:off x="923535" y="8740993"/>
              <a:ext cx="141690" cy="5603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195" bIns="36195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7645" y="1473835"/>
            <a:ext cx="4976495" cy="579120"/>
            <a:chOff x="1019174" y="2457450"/>
            <a:chExt cx="9253558" cy="1145889"/>
          </a:xfrm>
        </p:grpSpPr>
        <p:sp>
          <p:nvSpPr>
            <p:cNvPr id="15" name="Rectangle 7"/>
            <p:cNvSpPr/>
            <p:nvPr/>
          </p:nvSpPr>
          <p:spPr>
            <a:xfrm>
              <a:off x="1019174" y="2457450"/>
              <a:ext cx="9253558" cy="11458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tlCol="0" anchor="ctr"/>
            <a:lstStyle/>
            <a:p>
              <a:pPr algn="ctr">
                <a:lnSpc>
                  <a:spcPct val="130000"/>
                </a:lnSpc>
              </a:pPr>
              <a:endParaRPr lang="de-DE" altLang="en-US" sz="1400">
                <a:sym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de-DE" altLang="en-US" sz="1400">
                  <a:sym typeface="+mn-ea"/>
                </a:rPr>
                <a:t>KITTI DATASET [2]</a:t>
              </a:r>
              <a:br>
                <a:rPr lang="de-DE" altLang="en-US" sz="1400">
                  <a:sym typeface="+mn-ea"/>
                </a:rPr>
              </a:b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7" name="Rectangle 8"/>
            <p:cNvSpPr/>
            <p:nvPr/>
          </p:nvSpPr>
          <p:spPr>
            <a:xfrm>
              <a:off x="1019176" y="2457450"/>
              <a:ext cx="68299" cy="11443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7. Backup Slides</a:t>
            </a:r>
            <a:endParaRPr lang="de-DE" alt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Net Detail View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Superpixel Benchmark Paramter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Error Metrics</a:t>
            </a:r>
            <a:endParaRPr lang="de-DE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12" name="Rechteck 11"/>
          <p:cNvSpPr/>
          <p:nvPr/>
        </p:nvSpPr>
        <p:spPr>
          <a:xfrm>
            <a:off x="2068830" y="3822065"/>
            <a:ext cx="5040630" cy="64833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51460" y="4807585"/>
            <a:ext cx="3761105" cy="97091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1550807"/>
            <a:ext cx="3286092" cy="970929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= 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𝜇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∗</m:t>
                      </m:r>
                      <m:r>
                        <a:rPr lang="en-US" altLang="de-DE" sz="2000" b="0" i="1" smtClean="0">
                          <a:latin typeface="Cambria Math" panose="02040503050406030204" charset="0"/>
                        </a:rPr>
                        <m:t>𝑚𝑖𝑛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 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𝑆𝑆𝐼𝑀</m:t>
                              </m:r>
                              <m:d>
                                <m:d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′  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′  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000" b="0" i="1" dirty="0">
                  <a:latin typeface="Cambria Math" panose="02040503050406030204" charset="0"/>
                </a:endParaRPr>
              </a:p>
              <a:p>
                <a:endParaRPr lang="de-DE" sz="2000" b="0" i="1" dirty="0">
                  <a:latin typeface="Cambria Math" panose="02040503050406030204" charset="0"/>
                </a:endParaRPr>
              </a:p>
              <a:p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+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blipFill rotWithShape="1">
                <a:blip r:embed="rId1"/>
                <a:stretch>
                  <a:fillRect l="-1" t="-21" r="7" b="2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/>
              <p:cNvSpPr txBox="1"/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𝑡</m:t>
                        </m:r>
                        <m:r>
                          <a:rPr lang="de-DE" i="1"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charset="0"/>
                              </a:rPr>
                              <m:t>′ 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de-DE" dirty="0"/>
                  <a:t>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_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𝑝𝑟𝑜𝑗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𝑫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𝑻</m:t>
                        </m:r>
                      </m:e>
                      <m:sub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 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)&gt;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blipFill rotWithShape="1">
                <a:blip r:embed="rId2"/>
                <a:stretch>
                  <a:fillRect l="-19" t="-83" r="-1536" b="8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𝑆𝑚𝑜𝑜𝑡ℎ𝑛𝑒𝑠𝑠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𝐿𝑜𝑠𝑠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   </m:t>
                          </m:r>
                          <m:r>
                            <a:rPr lang="de-DE" i="1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𝒊</m:t>
                            </m:r>
                          </m:sub>
                        </m:s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𝒅</m:t>
                        </m:r>
                      </m:e>
                      <m: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𝐺𝑟𝑎𝑑𝑖𝑒𝑛𝑡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𝑠𝑚𝑜𝑜𝑡ℎ𝑛𝑒𝑠𝑠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endParaRPr lang="de-DE" i="1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0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𝐸𝑑𝑔𝑒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𝑎𝑤𝑎𝑟𝑒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𝑠𝑚𝑜𝑜𝑡ℎ𝑛𝑒𝑠𝑠</m:t>
                    </m:r>
                  </m:oMath>
                </a14:m>
                <a:endParaRPr lang="de-DE" i="1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blipFill rotWithShape="1">
                <a:blip r:embed="rId3"/>
                <a:stretch>
                  <a:fillRect l="-11" t="-55" r="-6756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𝑃ℎ</m:t>
                      </m:r>
                      <m:r>
                        <a:rPr lang="en-US" altLang="de-DE" b="0" i="1" smtClean="0">
                          <a:latin typeface="Cambria Math" panose="02040503050406030204" charset="0"/>
                        </a:rPr>
                        <m:t>𝑜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𝑡𝑜𝑚𝑒𝑡𝑟𝑖𝑐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𝐸𝑟𝑟𝑜𝑟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SSIM 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L1- Norm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blipFill rotWithShape="1">
                <a:blip r:embed="rId4"/>
                <a:stretch>
                  <a:fillRect l="-4" t="-58" r="1" b="5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1190625" y="3104515"/>
            <a:ext cx="6985000" cy="64833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 Verbindung mit Pfeil 13"/>
          <p:cNvCxnSpPr>
            <a:stCxn id="5" idx="2"/>
          </p:cNvCxnSpPr>
          <p:nvPr/>
        </p:nvCxnSpPr>
        <p:spPr>
          <a:xfrm>
            <a:off x="7109422" y="2654080"/>
            <a:ext cx="0" cy="64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6" idx="2"/>
          </p:cNvCxnSpPr>
          <p:nvPr/>
        </p:nvCxnSpPr>
        <p:spPr>
          <a:xfrm>
            <a:off x="6908698" y="1923100"/>
            <a:ext cx="309689" cy="47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6478954" y="1524895"/>
            <a:ext cx="859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Depth</a:t>
            </a:r>
            <a:endParaRPr lang="de-DE" sz="2000" i="1" dirty="0">
              <a:solidFill>
                <a:srgbClr val="9C1C26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917299" y="1547073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>
                <a:solidFill>
                  <a:srgbClr val="312C8C"/>
                </a:solidFill>
              </a:rPr>
              <a:t>Pose</a:t>
            </a:r>
            <a:endParaRPr lang="de-DE" sz="2000" i="1" dirty="0">
              <a:solidFill>
                <a:srgbClr val="312C8C"/>
              </a:solidFill>
            </a:endParaRPr>
          </a:p>
        </p:txBody>
      </p:sp>
      <p:cxnSp>
        <p:nvCxnSpPr>
          <p:cNvPr id="20" name="Gerade Verbindung mit Pfeil 19"/>
          <p:cNvCxnSpPr>
            <a:stCxn id="19" idx="2"/>
          </p:cNvCxnSpPr>
          <p:nvPr/>
        </p:nvCxnSpPr>
        <p:spPr>
          <a:xfrm flipH="1">
            <a:off x="7917299" y="1947183"/>
            <a:ext cx="384882" cy="4479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6" idx="0"/>
          </p:cNvCxnSpPr>
          <p:nvPr/>
        </p:nvCxnSpPr>
        <p:spPr>
          <a:xfrm flipH="1" flipV="1">
            <a:off x="5476224" y="4366754"/>
            <a:ext cx="211633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000892" y="5418474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Disparity</a:t>
            </a:r>
            <a:endParaRPr lang="de-DE" sz="2000" i="1" dirty="0">
              <a:solidFill>
                <a:srgbClr val="9C1C26"/>
              </a:solidFill>
            </a:endParaRPr>
          </a:p>
        </p:txBody>
      </p:sp>
      <p:cxnSp>
        <p:nvCxnSpPr>
          <p:cNvPr id="31" name="Gerade Verbindung mit Pfeil 30"/>
          <p:cNvCxnSpPr>
            <a:stCxn id="26" idx="0"/>
          </p:cNvCxnSpPr>
          <p:nvPr/>
        </p:nvCxnSpPr>
        <p:spPr>
          <a:xfrm flipH="1" flipV="1">
            <a:off x="3347864" y="4366754"/>
            <a:ext cx="424469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1" grpId="0" bldLvl="0" animBg="1"/>
      <p:bldP spid="10" grpId="0" bldLvl="0" animBg="1"/>
      <p:bldP spid="5" grpId="0"/>
      <p:bldP spid="7" grpId="0"/>
      <p:bldP spid="8" grpId="0"/>
      <p:bldP spid="9" grpId="0" bldLvl="0" animBg="1"/>
      <p:bldP spid="16" grpId="0"/>
      <p:bldP spid="19" grpId="0"/>
      <p:bldP spid="2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Binary Loss </a:t>
            </a:r>
            <a:r>
              <a:rPr lang="de-DE" altLang="en-US" sz="2000" dirty="0" err="1"/>
              <a:t>Function</a:t>
            </a:r>
            <a:br>
              <a:rPr lang="de-DE" altLang="en-US" dirty="0"/>
            </a:br>
            <a:endParaRPr lang="de-DE" altLang="en-US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Binary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500857" y="462575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6849" y="513492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3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4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/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𝑡ℎ𝑟𝑒𝑠ℎ𝑜𝑙𝑑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</m:oMath>
                </a14:m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0</a:t>
                </a:r>
                <a:endParaRPr lang="de-DE" dirty="0"/>
              </a:p>
              <a:p>
                <a:r>
                  <a:rPr lang="de-DE" dirty="0" err="1">
                    <a:solidFill>
                      <a:schemeClr val="accent1">
                        <a:lumMod val="75000"/>
                      </a:schemeClr>
                    </a:solidFill>
                  </a:rPr>
                  <a:t>else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blipFill rotWithShape="1">
                <a:blip r:embed="rId5"/>
                <a:stretch>
                  <a:fillRect l="-4" t="-29" r="1" b="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Continuous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9C1C26"/>
                          </a:solidFill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SP-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2" t="-100" r="11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/>
          <p:cNvSpPr txBox="1"/>
          <p:nvPr/>
        </p:nvSpPr>
        <p:spPr>
          <a:xfrm>
            <a:off x="1486849" y="513492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4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5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:</a:t>
                </a:r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</a:t>
                </a:r>
                <a:endParaRPr lang="de-DE" dirty="0"/>
              </a:p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else: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blipFill rotWithShape="1">
                <a:blip r:embed="rId6"/>
                <a:stretch>
                  <a:fillRect l="-5" t="-29" r="10" b="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  <a:endParaRPr lang="de-DE" altLang="en-US" sz="2000" dirty="0"/>
          </a:p>
        </p:txBody>
      </p:sp>
      <p:pic>
        <p:nvPicPr>
          <p:cNvPr id="2" name="Picture 1" descr="Pose_and_Depth_Network_M1-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B</a:t>
            </a:r>
            <a:r>
              <a:rPr lang="de-DE" altLang="en-US" sz="2000" dirty="0" err="1">
                <a:sym typeface="+mn-ea"/>
              </a:rPr>
              <a:t>asic I: Superpixel - Demo on KITTI</a:t>
            </a:r>
            <a:endParaRPr lang="de-DE" altLang="en-US" sz="2000" dirty="0" err="1"/>
          </a:p>
        </p:txBody>
      </p:sp>
      <p:pic>
        <p:nvPicPr>
          <p:cNvPr id="6" name="felzenswalb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487545" y="1553845"/>
            <a:ext cx="4350385" cy="1622425"/>
          </a:xfrm>
          <a:prstGeom prst="rect">
            <a:avLst/>
          </a:prstGeom>
        </p:spPr>
      </p:pic>
      <p:pic>
        <p:nvPicPr>
          <p:cNvPr id="8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215" y="1553845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87545" y="3391535"/>
            <a:ext cx="4350385" cy="1622425"/>
          </a:xfrm>
          <a:prstGeom prst="rect">
            <a:avLst/>
          </a:prstGeom>
        </p:spPr>
      </p:pic>
      <p:pic>
        <p:nvPicPr>
          <p:cNvPr id="11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6215" y="331978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5009520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15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5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9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>
              <p:cMediaNode>
                <p:cTn id="20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>
              <p:cMediaNode>
                <p:cTn id="21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>
              <p:cMediaNode>
                <p:cTn id="22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Superpixel Benchmark</a:t>
            </a:r>
            <a:br>
              <a:rPr lang="de-DE" dirty="0"/>
            </a:br>
            <a:r>
              <a:rPr lang="de-DE" dirty="0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Boundary Recall (</a:t>
            </a:r>
            <a:r>
              <a:rPr lang="de-DE" b="1" dirty="0" err="1"/>
              <a:t>Rec</a:t>
            </a:r>
            <a:r>
              <a:rPr lang="de-DE" b="1" dirty="0"/>
              <a:t>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is the most commonly used metric to asses boundary adherence given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FN(G; S) be the number of false </a:t>
            </a:r>
            <a:r>
              <a:rPr lang="en-US" dirty="0" err="1"/>
              <a:t>nega</a:t>
            </a:r>
            <a:r>
              <a:rPr lang="de-DE" dirty="0" err="1"/>
              <a:t>tive</a:t>
            </a:r>
            <a:r>
              <a:rPr lang="de-DE" dirty="0"/>
              <a:t>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/>
              <a:t>TP(G; S)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positive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86" y="3967162"/>
            <a:ext cx="4886325" cy="107632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/>
              <a:t>Undersegmentation Error (UE)</a:t>
            </a:r>
            <a:endParaRPr lang="de-DE" b="1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Measures the “leakage" of superpixels with respect to G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Different approaches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Original (Levinshtein et al.) 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/>
              <a:t>Thresholded leakage (van den Bergh et al. and Neubert and Protzel)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0" indent="0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3928" y="2852936"/>
            <a:ext cx="3506912" cy="66991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90" y="3930952"/>
            <a:ext cx="5185781" cy="8248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5" y="4945721"/>
            <a:ext cx="5904656" cy="854937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 err="1"/>
              <a:t>Explained</a:t>
            </a:r>
            <a:r>
              <a:rPr lang="de-DE" b="1" dirty="0"/>
              <a:t> Variation (EV)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 err="1"/>
              <a:t>quanties</a:t>
            </a:r>
            <a:r>
              <a:rPr lang="en-US" dirty="0"/>
              <a:t> the quality of a </a:t>
            </a:r>
            <a:r>
              <a:rPr lang="en-US" dirty="0" err="1"/>
              <a:t>superpixel</a:t>
            </a:r>
            <a:r>
              <a:rPr lang="en-US" dirty="0"/>
              <a:t> segmentation without relying on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µ (</a:t>
            </a:r>
            <a:r>
              <a:rPr lang="en-US" dirty="0" err="1"/>
              <a:t>Sj</a:t>
            </a:r>
            <a:r>
              <a:rPr lang="en-US" dirty="0"/>
              <a:t>) and µ(I) are the mean color of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and the image I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071" y="3717032"/>
            <a:ext cx="471487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Compactness (CO)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compares the area A(</a:t>
            </a:r>
            <a:r>
              <a:rPr lang="en-US" dirty="0" err="1"/>
              <a:t>Sj</a:t>
            </a:r>
            <a:r>
              <a:rPr lang="en-US" dirty="0"/>
              <a:t>) of each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with the area of a circle (the most compact 2-dimensional shape) with same perimeter P(</a:t>
            </a:r>
            <a:r>
              <a:rPr lang="en-US" dirty="0" err="1"/>
              <a:t>Sj</a:t>
            </a:r>
            <a:r>
              <a:rPr lang="en-US" dirty="0"/>
              <a:t> ), i.e. higher is better.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544" y="3501008"/>
            <a:ext cx="4371975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725160" y="2146935"/>
            <a:ext cx="3336925" cy="2751455"/>
          </a:xfrm>
          <a:prstGeom prst="roundRect">
            <a:avLst>
              <a:gd name="adj" fmla="val 6338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8900" y="1443990"/>
            <a:ext cx="5545455" cy="1485900"/>
          </a:xfrm>
          <a:prstGeom prst="roundRect">
            <a:avLst>
              <a:gd name="adj" fmla="val 6672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Overview: </a:t>
            </a:r>
            <a:r>
              <a:rPr sz="2000" dirty="0"/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407150" y="2146935"/>
            <a:ext cx="2106295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based on PE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1598930" y="5453380"/>
            <a:ext cx="324929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167120" y="413639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651115" y="413639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292982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  <a:effectLst/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5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12395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675755" y="5843905"/>
            <a:ext cx="2221230" cy="489585"/>
          </a:xfrm>
          <a:prstGeom prst="roundRect">
            <a:avLst/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200" i="1">
                <a:solidFill>
                  <a:schemeClr val="tx1"/>
                </a:solidFill>
              </a:rPr>
              <a:t>area of interest</a:t>
            </a:r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8900" y="2957195"/>
            <a:ext cx="5546090" cy="2994660"/>
          </a:xfrm>
          <a:prstGeom prst="roundRect">
            <a:avLst>
              <a:gd name="adj" fmla="val 3483"/>
            </a:avLst>
          </a:prstGeom>
          <a:solidFill>
            <a:schemeClr val="accent3">
              <a:alpha val="6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2" grpId="0" bldLvl="0" animBg="1"/>
      <p:bldP spid="687" grpId="0" animBg="1"/>
      <p:bldP spid="687" grpId="1" animBg="1"/>
      <p:bldP spid="687" grpId="2" animBg="1"/>
      <p:bldP spid="687" grpId="3" animBg="1"/>
      <p:bldP spid="687" grpId="4" animBg="1"/>
      <p:bldP spid="687" grpId="5" animBg="1"/>
      <p:bldP spid="691" grpId="0" animBg="1"/>
      <p:bldP spid="700" grpId="0"/>
      <p:bldP spid="711" grpId="0"/>
      <p:bldP spid="716" grpId="0"/>
      <p:bldP spid="717" grpId="0" animBg="1"/>
      <p:bldP spid="718" grpId="0"/>
      <p:bldP spid="723" grpId="0"/>
      <p:bldP spid="725" grpId="0"/>
      <p:bldP spid="726" grpId="0"/>
      <p:bldP spid="728" grpId="0"/>
      <p:bldP spid="728" grpId="1"/>
      <p:bldP spid="9" grpId="0"/>
      <p:bldP spid="9" grpId="1"/>
      <p:bldP spid="9" grpId="2"/>
      <p:bldP spid="9" grpId="3"/>
      <p:bldP spid="9" grpId="4"/>
      <p:bldP spid="9" grpId="5"/>
      <p:bldP spid="11" grpId="0"/>
      <p:bldP spid="11" grpId="1"/>
      <p:bldP spid="11" grpId="2"/>
      <p:bldP spid="11" grpId="3"/>
      <p:bldP spid="11" grpId="4"/>
      <p:bldP spid="11" grpId="5" bldLvl="0" animBg="1"/>
      <p:bldP spid="43" grpId="0"/>
      <p:bldP spid="43" grpId="1"/>
      <p:bldP spid="43" grpId="2"/>
      <p:bldP spid="43" grpId="3"/>
      <p:bldP spid="45" grpId="0"/>
      <p:bldP spid="45" grpId="1"/>
      <p:bldP spid="45" grpId="2"/>
      <p:bldP spid="45" grpId="3"/>
      <p:bldP spid="48" grpId="0"/>
      <p:bldP spid="49" grpId="0" animBg="1"/>
      <p:bldP spid="5" grpId="0"/>
      <p:bldP spid="4" grpId="0" bldLvl="0" animBg="1"/>
      <p:bldP spid="13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of depth estimation Algorithm</a:t>
            </a:r>
            <a:br>
              <a:rPr lang="en-US" dirty="0"/>
            </a:br>
            <a:r>
              <a:rPr lang="en-US" dirty="0"/>
              <a:t>some commonly used error metrics: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0363" y="1977921"/>
            <a:ext cx="6823075" cy="22211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0363" y="4291697"/>
            <a:ext cx="84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Y =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Y* =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T =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depth</a:t>
            </a:r>
            <a:endParaRPr lang="de-DE" dirty="0"/>
          </a:p>
        </p:txBody>
      </p:sp>
      <p:sp>
        <p:nvSpPr>
          <p:cNvPr id="3" name="Text Box 2"/>
          <p:cNvSpPr txBox="1"/>
          <p:nvPr/>
        </p:nvSpPr>
        <p:spPr>
          <a:xfrm>
            <a:off x="344805" y="5190490"/>
            <a:ext cx="84543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 err="1">
                <a:sym typeface="+mn-ea"/>
              </a:rPr>
              <a:t>For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example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outdoor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datasets</a:t>
            </a:r>
            <a:r>
              <a:rPr lang="de-DE" dirty="0">
                <a:sym typeface="+mn-ea"/>
              </a:rPr>
              <a:t> (</a:t>
            </a:r>
            <a:r>
              <a:rPr lang="de-DE" dirty="0" err="1">
                <a:sym typeface="+mn-ea"/>
              </a:rPr>
              <a:t>Hight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range</a:t>
            </a:r>
            <a:r>
              <a:rPr lang="de-DE" dirty="0">
                <a:sym typeface="+mn-ea"/>
              </a:rPr>
              <a:t> / </a:t>
            </a:r>
            <a:r>
              <a:rPr lang="de-DE" dirty="0" err="1">
                <a:sym typeface="+mn-ea"/>
              </a:rPr>
              <a:t>less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resolution</a:t>
            </a:r>
            <a:r>
              <a:rPr lang="de-DE" dirty="0">
                <a:sym typeface="+mn-ea"/>
              </a:rPr>
              <a:t>)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2"/>
              </a:rPr>
              <a:t>KITTI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3"/>
              </a:rPr>
              <a:t>Make3D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en-US"/>
          </a:p>
        </p:txBody>
      </p:sp>
      <p:sp>
        <p:nvSpPr>
          <p:cNvPr id="718" name="Shape 718"/>
          <p:cNvSpPr txBox="1"/>
          <p:nvPr/>
        </p:nvSpPr>
        <p:spPr>
          <a:xfrm>
            <a:off x="73660" y="151003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Error Metrics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sp>
        <p:nvSpPr>
          <p:cNvPr id="6" name="Shape 718"/>
          <p:cNvSpPr txBox="1"/>
          <p:nvPr/>
        </p:nvSpPr>
        <p:spPr>
          <a:xfrm>
            <a:off x="-14605" y="465074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Groundtruh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0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I: Normal 2 Depth Block</a:t>
            </a:r>
            <a:endParaRPr lang="de-DE" altLang="en-US" sz="2000" dirty="0" err="1"/>
          </a:p>
        </p:txBody>
      </p:sp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4 CH Input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5" name="Chart 4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26390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82581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" y="1854200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638277" y="184130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sp>
        <p:nvSpPr>
          <p:cNvPr id="14" name="Shape 723"/>
          <p:cNvSpPr txBox="1"/>
          <p:nvPr/>
        </p:nvSpPr>
        <p:spPr>
          <a:xfrm>
            <a:off x="21590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090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45770" y="490093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0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1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725"/>
          <p:cNvSpPr txBox="1"/>
          <p:nvPr/>
        </p:nvSpPr>
        <p:spPr>
          <a:xfrm>
            <a:off x="6141720" y="482282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6"/>
          <p:cNvSpPr txBox="1"/>
          <p:nvPr/>
        </p:nvSpPr>
        <p:spPr>
          <a:xfrm>
            <a:off x="7694930" y="487045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6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7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0480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Straight Connector 57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" name="Straight Connector 65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0" name="Straight Arrow Connector 69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3" name="Straight Connector 72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5" name="Elbow Connector 74"/>
          <p:cNvCxnSpPr>
            <a:stCxn id="79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" name="Shape 700"/>
          <p:cNvSpPr txBox="1"/>
          <p:nvPr/>
        </p:nvSpPr>
        <p:spPr>
          <a:xfrm>
            <a:off x="496570" y="400494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9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45" grpId="0"/>
      <p:bldP spid="45" grpId="1"/>
      <p:bldP spid="45" grpId="2"/>
      <p:bldP spid="14" grpId="0"/>
      <p:bldP spid="14" grpId="1"/>
      <p:bldP spid="14" grpId="2"/>
      <p:bldP spid="14" grpId="3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46429" y="1893652"/>
            <a:ext cx="2722636" cy="2152650"/>
            <a:chOff x="1582164" y="2196547"/>
            <a:chExt cx="2722636" cy="2152650"/>
          </a:xfrm>
        </p:grpSpPr>
        <p:graphicFrame>
          <p:nvGraphicFramePr>
            <p:cNvPr id="20" name="Chart 4"/>
            <p:cNvGraphicFramePr/>
            <p:nvPr/>
          </p:nvGraphicFramePr>
          <p:xfrm>
            <a:off x="1582164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19" name="Текст 7"/>
            <p:cNvSpPr txBox="1"/>
            <p:nvPr/>
          </p:nvSpPr>
          <p:spPr>
            <a:xfrm>
              <a:off x="2348830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de-DE" altLang="en-US" sz="2800" b="1" dirty="0">
                  <a:latin typeface="Open Sans" charset="0"/>
                  <a:ea typeface="Open Sans" charset="0"/>
                  <a:cs typeface="Open Sans" charset="0"/>
                </a:rPr>
                <a:t>3</a:t>
              </a: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501650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R</a:t>
            </a:r>
            <a:r>
              <a:rPr lang="en-US" dirty="0"/>
              <a:t>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Focus on three significant approaches</a:t>
            </a:r>
            <a:r>
              <a:rPr lang="de-DE" altLang="en-US" dirty="0"/>
              <a:t> </a:t>
            </a:r>
            <a:endParaRPr lang="de-DE" alt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303355" y="1893652"/>
            <a:ext cx="2722636" cy="2152650"/>
            <a:chOff x="4093295" y="2196547"/>
            <a:chExt cx="2722636" cy="2152650"/>
          </a:xfrm>
        </p:grpSpPr>
        <p:graphicFrame>
          <p:nvGraphicFramePr>
            <p:cNvPr id="16" name="Chart 15"/>
            <p:cNvGraphicFramePr/>
            <p:nvPr/>
          </p:nvGraphicFramePr>
          <p:xfrm>
            <a:off x="4093295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7" name="Текст 7"/>
            <p:cNvSpPr txBox="1"/>
            <p:nvPr/>
          </p:nvSpPr>
          <p:spPr>
            <a:xfrm>
              <a:off x="4859961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30%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88526" y="1893652"/>
            <a:ext cx="2722636" cy="2152650"/>
            <a:chOff x="6604426" y="2196547"/>
            <a:chExt cx="2722636" cy="2152650"/>
          </a:xfrm>
        </p:grpSpPr>
        <p:graphicFrame>
          <p:nvGraphicFramePr>
            <p:cNvPr id="25" name="Chart 4"/>
            <p:cNvGraphicFramePr/>
            <p:nvPr/>
          </p:nvGraphicFramePr>
          <p:xfrm>
            <a:off x="6604426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6" name="Текст 7"/>
            <p:cNvSpPr txBox="1"/>
            <p:nvPr/>
          </p:nvSpPr>
          <p:spPr>
            <a:xfrm>
              <a:off x="7372884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1</a:t>
              </a:r>
              <a:r>
                <a:rPr lang="de-DE" altLang="en-US" sz="2800" b="1">
                  <a:latin typeface="Open Sans" charset="0"/>
                  <a:ea typeface="Open Sans" charset="0"/>
                  <a:cs typeface="Open Sans" charset="0"/>
                </a:rPr>
                <a:t>2</a:t>
              </a: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7" name="TextBox 18"/>
          <p:cNvSpPr txBox="1"/>
          <p:nvPr/>
        </p:nvSpPr>
        <p:spPr>
          <a:xfrm>
            <a:off x="593090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8" name="TextBox 19"/>
          <p:cNvSpPr txBox="1"/>
          <p:nvPr/>
        </p:nvSpPr>
        <p:spPr>
          <a:xfrm>
            <a:off x="3745079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9" name="TextBox 20"/>
          <p:cNvSpPr txBox="1"/>
          <p:nvPr/>
        </p:nvSpPr>
        <p:spPr>
          <a:xfrm>
            <a:off x="6825313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de-DE" altLang="en-US" sz="2000" dirty="0" err="1">
                <a:sym typeface="+mn-ea"/>
              </a:rPr>
              <a:t>Basic II - Normal Computation</a:t>
            </a:r>
            <a:endParaRPr lang="de-DE" altLang="en-US" sz="2000" dirty="0" err="1"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5"/>
              <p:cNvSpPr txBox="1"/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blipFill rotWithShape="1">
                <a:blip r:embed="rId1"/>
                <a:stretch>
                  <a:fillRect l="-52" t="-74" r="52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236220" y="1741805"/>
            <a:ext cx="14605" cy="30556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Box 18"/>
              <p:cNvSpPr txBox="1"/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7" t="-155" r="68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4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5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6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7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8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blipFill rotWithShape="1">
                <a:blip r:embed="rId9"/>
                <a:stretch>
                  <a:fillRect l="-60" t="-155" r="-3835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7"/>
          <p:cNvSpPr txBox="1"/>
          <p:nvPr/>
        </p:nvSpPr>
        <p:spPr>
          <a:xfrm>
            <a:off x="2036382" y="3827716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2988882" y="2131631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pic>
        <p:nvPicPr>
          <p:cNvPr id="4" name="Picture 3" descr="Normal Visualization (4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4770" y="1128395"/>
            <a:ext cx="5115560" cy="5031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1" grpId="0"/>
      <p:bldP spid="43" grpId="0" bldLvl="0" animBg="1"/>
      <p:bldP spid="44" grpId="0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7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Improvement normals with Superpixel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61607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+mj-lt"/>
            </a:pPr>
            <a:r>
              <a:rPr lang="de-DE" altLang="en-US" sz="1800" b="1"/>
              <a:t>use Superpixel information for uniforming normals </a:t>
            </a:r>
            <a:endParaRPr lang="de-DE" altLang="en-US" sz="1800" b="1"/>
          </a:p>
          <a:p>
            <a:pPr marL="0" indent="0"/>
            <a:endParaRPr lang="de-DE" altLang="en-US" sz="18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445" y="4849495"/>
            <a:ext cx="934085" cy="611505"/>
          </a:xfrm>
          <a:prstGeom prst="rect">
            <a:avLst/>
          </a:prstGeom>
        </p:spPr>
      </p:pic>
      <p:pic>
        <p:nvPicPr>
          <p:cNvPr id="4" name="Picture 3" descr="encoder_decod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0" y="5328920"/>
            <a:ext cx="878840" cy="842645"/>
          </a:xfrm>
          <a:prstGeom prst="rect">
            <a:avLst/>
          </a:prstGeom>
        </p:spPr>
      </p:pic>
      <p:cxnSp>
        <p:nvCxnSpPr>
          <p:cNvPr id="20" name="Shape 694"/>
          <p:cNvCxnSpPr/>
          <p:nvPr/>
        </p:nvCxnSpPr>
        <p:spPr>
          <a:xfrm>
            <a:off x="1188720" y="579882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58445" y="5599430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3678555" y="530225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7" name="Elbow Connector 6"/>
          <p:cNvCxnSpPr>
            <a:endCxn id="6" idx="0"/>
          </p:cNvCxnSpPr>
          <p:nvPr/>
        </p:nvCxnSpPr>
        <p:spPr>
          <a:xfrm>
            <a:off x="1188720" y="5008245"/>
            <a:ext cx="3030220" cy="29400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" name="Shape 694"/>
          <p:cNvCxnSpPr/>
          <p:nvPr/>
        </p:nvCxnSpPr>
        <p:spPr>
          <a:xfrm>
            <a:off x="2585720" y="5749925"/>
            <a:ext cx="40449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Content Placeholder 3"/>
          <p:cNvSpPr/>
          <p:nvPr/>
        </p:nvSpPr>
        <p:spPr>
          <a:xfrm>
            <a:off x="354965" y="210883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de-DE" altLang="en-US" sz="1800" b="1"/>
              <a:t>Goal: ensure sharp edges of surface in depth map</a:t>
            </a:r>
            <a:endParaRPr lang="de-DE" altLang="en-US" sz="1800" b="1"/>
          </a:p>
        </p:txBody>
      </p:sp>
      <p:sp>
        <p:nvSpPr>
          <p:cNvPr id="10" name="Rectangle 27"/>
          <p:cNvSpPr/>
          <p:nvPr/>
        </p:nvSpPr>
        <p:spPr>
          <a:xfrm>
            <a:off x="186690" y="2598420"/>
            <a:ext cx="4774565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170" rtlCol="0" anchor="ctr"/>
          <a:lstStyle/>
          <a:p>
            <a:pPr lvl="0" algn="ctr"/>
            <a:r>
              <a:rPr lang="de-DE" altLang="en-US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architecture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Rectangle 29"/>
          <p:cNvSpPr/>
          <p:nvPr/>
        </p:nvSpPr>
        <p:spPr>
          <a:xfrm>
            <a:off x="5104765" y="2598420"/>
            <a:ext cx="3846830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/>
            <a:r>
              <a:rPr lang="de-DE" altLang="en-US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</a:t>
            </a:r>
            <a:r>
              <a:rPr lang="de-DE" altLang="en-US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loss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TextBox 30"/>
          <p:cNvSpPr txBox="1"/>
          <p:nvPr/>
        </p:nvSpPr>
        <p:spPr>
          <a:xfrm>
            <a:off x="258445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5104472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5" name="Cube 14"/>
          <p:cNvSpPr/>
          <p:nvPr/>
        </p:nvSpPr>
        <p:spPr>
          <a:xfrm>
            <a:off x="2990215" y="526669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hape 694"/>
          <p:cNvCxnSpPr>
            <a:endCxn id="6" idx="1"/>
          </p:cNvCxnSpPr>
          <p:nvPr/>
        </p:nvCxnSpPr>
        <p:spPr>
          <a:xfrm>
            <a:off x="3394075" y="5732145"/>
            <a:ext cx="284480" cy="184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6" grpId="0" bldLvl="0" animBg="1"/>
      <p:bldP spid="9" grpId="0" bldLvl="0" animBg="1"/>
      <p:bldP spid="10" grpId="0" bldLvl="0" animBg="1"/>
      <p:bldP spid="10" grpId="1" bldLvl="0" animBg="1"/>
      <p:bldP spid="12" grpId="0" bldLvl="0" animBg="1"/>
      <p:bldP spid="12" grpId="1" bldLvl="0" animBg="1"/>
      <p:bldP spid="13" grpId="0"/>
      <p:bldP spid="14" grpId="0"/>
      <p:bldP spid="15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780415" y="4946015"/>
                <a:ext cx="8516620" cy="455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𝐿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= </m:t>
                    </m:r>
                    <m:func>
                      <m:funcPr>
                        <m:ctrlPr>
                          <a:rPr lang="de-DE" altLang="de-DE" sz="2000" b="0" i="1" smtClean="0">
                            <a:latin typeface="Cambria Math" panose="02040503050406030204" charset="0"/>
                          </a:rPr>
                        </m:ctrlPr>
                      </m:funcPr>
                      <m:fName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𝜇</m:t>
                        </m:r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de-DE" sz="2000" b="0" i="0" smtClean="0">
                            <a:latin typeface="Cambria Math" panose="02040503050406030204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  <m:t>𝑃𝐸</m:t>
                            </m:r>
                            <m:d>
                              <m:dPr>
                                <m:ctrlPr>
                                  <a:rPr lang="de-DE" sz="2000" i="1">
                                    <a:latin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DE" sz="2000" i="1">
                                    <a:latin typeface="Cambria Math" panose="0204050305040603020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→</m:t>
                                    </m:r>
                                    <m:sSup>
                                      <m:sSup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′  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de-DE" altLang="de-DE" sz="2000" b="0" i="1" smtClean="0">
                        <a:latin typeface="Cambria Math" panose="02040503050406030204" charset="0"/>
                      </a:rPr>
                      <m:t>+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15" y="4946015"/>
                <a:ext cx="8516620" cy="45529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337820" y="3039745"/>
                <a:ext cx="4132580" cy="1199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b="0" i="1" dirty="0">
                    <a:latin typeface="Cambria Math" panose="02040503050406030204" charset="0"/>
                    <a:ea typeface="Cambria Math" panose="02040503050406030204" charset="0"/>
                  </a:rPr>
                  <a:t>: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1" dirty="0">
                    <a:latin typeface="Cambria Math" panose="02040503050406030204" charset="0"/>
                    <a:ea typeface="Cambria Math" panose="02040503050406030204" charset="0"/>
                  </a:rPr>
                  <a:t>Photometric Error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Calculated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Error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between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and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synthesized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based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on 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L1-Norm &amp; SSIM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20" y="3039745"/>
                <a:ext cx="4132580" cy="119951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Grafik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119" y="3329399"/>
            <a:ext cx="4320396" cy="1080099"/>
          </a:xfrm>
          <a:prstGeom prst="rect">
            <a:avLst/>
          </a:prstGeom>
        </p:spPr>
      </p:pic>
      <p:sp>
        <p:nvSpPr>
          <p:cNvPr id="4" name="Geschweifte Klammer links/rechts 3"/>
          <p:cNvSpPr/>
          <p:nvPr/>
        </p:nvSpPr>
        <p:spPr>
          <a:xfrm>
            <a:off x="1237928" y="4828639"/>
            <a:ext cx="2181944" cy="4571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eschweifte Klammer links 4"/>
          <p:cNvSpPr/>
          <p:nvPr/>
        </p:nvSpPr>
        <p:spPr>
          <a:xfrm rot="5400000">
            <a:off x="2217506" y="3697100"/>
            <a:ext cx="320065" cy="2084667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2123347" y="4141885"/>
                <a:ext cx="508381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347" y="4141885"/>
                <a:ext cx="508381" cy="390748"/>
              </a:xfrm>
              <a:prstGeom prst="rect">
                <a:avLst/>
              </a:prstGeom>
              <a:blipFill rotWithShape="1">
                <a:blip r:embed="rId4"/>
                <a:stretch>
                  <a:fillRect l="-107" t="-106" r="57" b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eschweifte Klammer links 11"/>
          <p:cNvSpPr/>
          <p:nvPr/>
        </p:nvSpPr>
        <p:spPr>
          <a:xfrm rot="16200000">
            <a:off x="6240963" y="3280621"/>
            <a:ext cx="320065" cy="4666100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/>
              <p:cNvSpPr txBox="1"/>
              <p:nvPr/>
            </p:nvSpPr>
            <p:spPr>
              <a:xfrm>
                <a:off x="6146804" y="5757660"/>
                <a:ext cx="508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804" y="5757660"/>
                <a:ext cx="508381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1" t="-31" r="76" b="13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2487930" y="6081395"/>
                <a:ext cx="667575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</m:oMath>
                </a14:m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 </a:t>
                </a:r>
                <a:r>
                  <a:rPr lang="de-DE" b="1" dirty="0">
                    <a:latin typeface="Cambria Math" panose="02040503050406030204" charset="0"/>
                    <a:ea typeface="Cambria Math" panose="02040503050406030204" charset="0"/>
                  </a:rPr>
                  <a:t>Smoothness Error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Ensures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smooth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gradient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expect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on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edges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930" y="6081395"/>
                <a:ext cx="6675755" cy="3683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/>
          <p:cNvSpPr txBox="1"/>
          <p:nvPr/>
        </p:nvSpPr>
        <p:spPr>
          <a:xfrm>
            <a:off x="5271508" y="2989790"/>
            <a:ext cx="3205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Minimum </a:t>
            </a:r>
            <a:r>
              <a:rPr lang="de-DE" b="1" dirty="0" err="1"/>
              <a:t>Photometric</a:t>
            </a:r>
            <a:r>
              <a:rPr lang="de-DE" b="1" dirty="0"/>
              <a:t> Error</a:t>
            </a:r>
            <a:endParaRPr lang="de-DE" b="1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Baseline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1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pic>
        <p:nvPicPr>
          <p:cNvPr id="6" name="Grafik 5" descr="Herzschla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13939"/>
            <a:ext cx="914400" cy="914400"/>
          </a:xfrm>
          <a:prstGeom prst="rect">
            <a:avLst/>
          </a:prstGeom>
        </p:spPr>
      </p:pic>
      <p:sp>
        <p:nvSpPr>
          <p:cNvPr id="11" name="Isosceles Triangle 10"/>
          <p:cNvSpPr/>
          <p:nvPr/>
        </p:nvSpPr>
        <p:spPr>
          <a:xfrm rot="6420000">
            <a:off x="6443345" y="3860800"/>
            <a:ext cx="75565" cy="144145"/>
          </a:xfrm>
          <a:prstGeom prst="triangle">
            <a:avLst/>
          </a:prstGeom>
          <a:solidFill>
            <a:srgbClr val="9F1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 rot="14880000">
            <a:off x="6713855" y="3844290"/>
            <a:ext cx="75565" cy="144145"/>
          </a:xfrm>
          <a:prstGeom prst="triangle">
            <a:avLst/>
          </a:prstGeom>
          <a:solidFill>
            <a:srgbClr val="9F1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2" grpId="1" bldLvl="0" animBg="1"/>
      <p:bldP spid="21" grpId="0" bldLvl="0" animBg="1"/>
      <p:bldP spid="21" grpId="1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1755" tIns="324000" rIns="71755" bIns="396000" rtlCol="0" anchor="b"/>
                <a:lstStyle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6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6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6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en-US" sz="1600" b="1" dirty="0">
                    <a:solidFill>
                      <a:schemeClr val="tx1"/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(3-CH)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Superpixel &amp; RGB (4-Ch)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7950" tIns="504190" rIns="107950" bIns="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Normal-to-Depth Block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431800" rIns="71755" bIns="36195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improve depth accuracy with superpixel boundary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enforce normal unity constraint on superpixel surface </a:t>
              </a:r>
              <a:endParaRPr lang="de-DE" altLang="en-US" sz="1200" b="1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  <a:endParaRPr lang="de-DE" altLang="en-US" sz="7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  <a:endParaRPr lang="de-DE" altLang="en-US" sz="7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13" grpId="0" animBg="1"/>
      <p:bldP spid="21" grpId="0" animBg="1"/>
      <p:bldP spid="22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1755" tIns="324000" rIns="71755" bIns="396000" rtlCol="0" anchor="b"/>
                <a:lstStyle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6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6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6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en-US" sz="1600" b="1" dirty="0">
                    <a:solidFill>
                      <a:schemeClr val="tx1"/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rgbClr val="E9503E">
                          <a:alpha val="70000"/>
                        </a:srgbClr>
                      </a:solidFill>
                    </a:rPr>
                    <a:t>RGB (3-CH)</a:t>
                  </a:r>
                  <a:endParaRPr lang="de-DE" altLang="en-US" sz="1200" dirty="0">
                    <a:solidFill>
                      <a:srgbClr val="E9503E">
                        <a:alpha val="70000"/>
                      </a:srgb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rgbClr val="E9503E">
                          <a:alpha val="70000"/>
                        </a:srgbClr>
                      </a:solidFill>
                    </a:rPr>
                    <a:t>Superpixel &amp; RGB (4-Ch)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7950" tIns="504190" rIns="107950" bIns="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Normal-to-Depth Block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431800" rIns="71755" bIns="36195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improve depth accuracy with superpixel boundary</a:t>
              </a:r>
              <a:endParaRPr lang="de-DE" altLang="en-US" sz="1200" dirty="0">
                <a:solidFill>
                  <a:srgbClr val="E9503E">
                    <a:alpha val="70000"/>
                  </a:srgbClr>
                </a:solidFill>
                <a:sym typeface="+mn-ea"/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enforce normal unity constraint on superpixel surface</a:t>
              </a: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 </a:t>
              </a:r>
              <a:endParaRPr lang="de-DE" altLang="en-US" sz="1200" b="1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  <a:endParaRPr lang="de-DE" altLang="en-US" sz="7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  <a:endParaRPr lang="de-DE" altLang="en-US" sz="7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ang="5400000" scaled="0"/>
              </a:gra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84835" y="5375275"/>
            <a:ext cx="1871345" cy="597535"/>
          </a:xfrm>
          <a:prstGeom prst="roundRect">
            <a:avLst>
              <a:gd name="adj" fmla="val 10808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322955" y="5222240"/>
            <a:ext cx="2288540" cy="597535"/>
          </a:xfrm>
          <a:prstGeom prst="roundRect">
            <a:avLst>
              <a:gd name="adj" fmla="val 10808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/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en-US" sz="2000" dirty="0" err="1"/>
              <a:t>B</a:t>
            </a:r>
            <a:r>
              <a:rPr lang="de-DE" altLang="en-US" sz="2000" dirty="0" err="1"/>
              <a:t>asic I - Superpixel</a:t>
            </a:r>
            <a:endParaRPr lang="de-DE" altLang="en-US" sz="2000" dirty="0" err="1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19885"/>
            <a:ext cx="8448675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Def: superpixel can be defined as a group of pixels that share </a:t>
            </a:r>
            <a:r>
              <a:rPr lang="de-DE" altLang="en-US" u="sng" dirty="0">
                <a:solidFill>
                  <a:schemeClr val="tx1"/>
                </a:solidFill>
              </a:rPr>
              <a:t>common characteristics</a:t>
            </a:r>
            <a:r>
              <a:rPr lang="de-DE" altLang="en-US" dirty="0">
                <a:solidFill>
                  <a:schemeClr val="tx1"/>
                </a:solidFill>
              </a:rPr>
              <a:t> (e.g. pixel intensity)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alt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altLang="en-US" dirty="0">
              <a:solidFill>
                <a:schemeClr val="tx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6" r="49928" b="55040"/>
          <a:stretch>
            <a:fillRect/>
          </a:stretch>
        </p:blipFill>
        <p:spPr>
          <a:xfrm>
            <a:off x="90805" y="2945130"/>
            <a:ext cx="4401185" cy="166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0" t="52994" b="27132"/>
          <a:stretch>
            <a:fillRect/>
          </a:stretch>
        </p:blipFill>
        <p:spPr>
          <a:xfrm>
            <a:off x="4438015" y="2877820"/>
            <a:ext cx="4383405" cy="174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8" name="Shape 728"/>
          <p:cNvSpPr txBox="1"/>
          <p:nvPr/>
        </p:nvSpPr>
        <p:spPr>
          <a:xfrm>
            <a:off x="879475" y="2555240"/>
            <a:ext cx="751268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sz="2000" dirty="0" err="1">
                <a:solidFill>
                  <a:schemeClr val="accent6"/>
                </a:solidFill>
                <a:sym typeface="+mn-ea"/>
              </a:rPr>
              <a:t>current favorite: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SLIC </a:t>
            </a:r>
            <a:endParaRPr lang="de-DE" altLang="en-GB" sz="2000" b="1" dirty="0" err="1">
              <a:solidFill>
                <a:schemeClr val="accent6"/>
              </a:solidFill>
              <a:sym typeface="+mn-ea"/>
            </a:endParaRPr>
          </a:p>
        </p:txBody>
      </p:sp>
      <p:pic>
        <p:nvPicPr>
          <p:cNvPr id="8" name="raw_data-2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900" y="2940050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38015" y="296672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4937765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7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9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33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>
              <p:cMediaNode>
                <p:cTn id="34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728" grpId="0"/>
      <p:bldP spid="728" grpId="1"/>
      <p:bldP spid="728" grpId="2"/>
      <p:bldP spid="728" grpId="3"/>
      <p:bldP spid="728" grpId="4"/>
      <p:bldP spid="728" grpId="5"/>
    </p:bld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15971</Words>
  <Application>WPS Presentation</Application>
  <PresentationFormat>Bildschirmpräsentation (4:3)</PresentationFormat>
  <Paragraphs>1224</Paragraphs>
  <Slides>55</Slides>
  <Notes>3</Notes>
  <HiddenSlides>0</HiddenSlides>
  <MMClips>6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72" baseType="lpstr">
      <vt:lpstr>Arial</vt:lpstr>
      <vt:lpstr>SimSun</vt:lpstr>
      <vt:lpstr>Wingdings</vt:lpstr>
      <vt:lpstr>Tahoma</vt:lpstr>
      <vt:lpstr>Stafford</vt:lpstr>
      <vt:lpstr>PingFang SC</vt:lpstr>
      <vt:lpstr>Bitstream Charter</vt:lpstr>
      <vt:lpstr>Open Sans</vt:lpstr>
      <vt:lpstr>Cambria Math</vt:lpstr>
      <vt:lpstr>Source Sans Pro</vt:lpstr>
      <vt:lpstr>Arial</vt:lpstr>
      <vt:lpstr>Calibri</vt:lpstr>
      <vt:lpstr>Helvetica Neue</vt:lpstr>
      <vt:lpstr>微软雅黑</vt:lpstr>
      <vt:lpstr>Arial Unicode MS</vt:lpstr>
      <vt:lpstr>Songti SC</vt:lpstr>
      <vt:lpstr>Präsentationsvorlage_BWL9</vt:lpstr>
      <vt:lpstr>Final Presentation: Piecewise monocular depth estimation by plane fitting</vt:lpstr>
      <vt:lpstr>Agenda</vt:lpstr>
      <vt:lpstr>Overview incl. Goal</vt:lpstr>
      <vt:lpstr>2. Architecture     Dataset: KITTI Dataset and Eigensplit</vt:lpstr>
      <vt:lpstr>Architecture Overview: Digging Into Self-Supervised Monocular Depth Estimation [1]</vt:lpstr>
      <vt:lpstr>Architecture Loss: Digging Into Self-Supervised Monocular Depth Estimation [1]</vt:lpstr>
      <vt:lpstr>Improvements 3 pillar focus</vt:lpstr>
      <vt:lpstr>Improvements 3 pillar focus</vt:lpstr>
      <vt:lpstr>Improvements Iteration I: Basic I - Superpixel</vt:lpstr>
      <vt:lpstr>3 . Improvements        Iteration  I: 4 CH-Input: RGB+SP</vt:lpstr>
      <vt:lpstr>Improvements Iteration I: 4 Channel Input (Superpixel &amp; RGB)</vt:lpstr>
      <vt:lpstr>3.  Improvements      Iteration I: Basic II - Normal Computation</vt:lpstr>
      <vt:lpstr>3. Improvements     Iteration II: Introducing N2D Block</vt:lpstr>
      <vt:lpstr>Improvements Iteration I: Normal 2 Depth Block</vt:lpstr>
      <vt:lpstr>Improvements Iteration II: 4 Ch + N2D Block</vt:lpstr>
      <vt:lpstr>3 . Improvements        Iteration  III: Superpixel in Loss Function</vt:lpstr>
      <vt:lpstr>3 . Improvements       Iteration  III: Superpixel in Loss Function</vt:lpstr>
      <vt:lpstr>3 . Improvements      Iteration  III: Binary &amp; Continuous Superpixel Loss</vt:lpstr>
      <vt:lpstr>Improvements Iteration III: Binary Superpixel Loss</vt:lpstr>
      <vt:lpstr>Improvements Iteration III: Continuous Superpixel Loss</vt:lpstr>
      <vt:lpstr>3. Improvements     Iteration IV: Normals in Loss Function</vt:lpstr>
      <vt:lpstr>Loss Function Normals in Loss Function</vt:lpstr>
      <vt:lpstr>Loss Function Normals in Loss Function</vt:lpstr>
      <vt:lpstr>Improvements Iteration IV: Normals in Loss Function</vt:lpstr>
      <vt:lpstr>Improvements Iteration V: Normal Loss &amp; Continuous Superpixel Loss</vt:lpstr>
      <vt:lpstr>Improvements Iteration V: Normal Loss &amp; Continuous Superpixel Loss</vt:lpstr>
      <vt:lpstr>4. Results     All Approaches</vt:lpstr>
      <vt:lpstr>4. Results     Demo: Compare Results</vt:lpstr>
      <vt:lpstr>4. Results     Demo II</vt:lpstr>
      <vt:lpstr>4. Results     Demo II</vt:lpstr>
      <vt:lpstr>4. Results     Demo II</vt:lpstr>
      <vt:lpstr>4. Results     Demo II</vt:lpstr>
      <vt:lpstr>4. Results     Demo II</vt:lpstr>
      <vt:lpstr>4. Results     Demo II</vt:lpstr>
      <vt:lpstr>4. Results     Demo II</vt:lpstr>
      <vt:lpstr>4. Results     Demo II</vt:lpstr>
      <vt:lpstr>5. Further approaches     Improvement of Loss </vt:lpstr>
      <vt:lpstr>6. Review</vt:lpstr>
      <vt:lpstr>Literature</vt:lpstr>
      <vt:lpstr>7. Backup Slides</vt:lpstr>
      <vt:lpstr>Architecture LOSS: Digging Into Self-Supervised Monocular Depth Estimation [1]</vt:lpstr>
      <vt:lpstr>Loss Function Superpixel Binary Loss Function </vt:lpstr>
      <vt:lpstr>Loss Function Superpixel Continuous Loss Function</vt:lpstr>
      <vt:lpstr>Architecture Detail View: Digging deeper into Monocular View [1]</vt:lpstr>
      <vt:lpstr>Improvements Basic I: Superpixel - Demo on KITTI</vt:lpstr>
      <vt:lpstr>Superpixel Benchmark Parameters</vt:lpstr>
      <vt:lpstr>Superpixel Benchmark Parameters</vt:lpstr>
      <vt:lpstr>Superpixel Benchmark Parameters</vt:lpstr>
      <vt:lpstr>Superpixel Benchmark Parameters</vt:lpstr>
      <vt:lpstr>Benchmark of depth estimation Algorithm some commonly used error metrics:</vt:lpstr>
      <vt:lpstr>Improvements Iteration I: Normal 2 Depth Block</vt:lpstr>
      <vt:lpstr>Architecture New Input: RGB </vt:lpstr>
      <vt:lpstr>4. Results     Focus on three significant approaches </vt:lpstr>
      <vt:lpstr>3.  Improvements      Iteration I: Basic II - Normal Computation</vt:lpstr>
      <vt:lpstr>3.  Improvements      Improvement normals with Superpixel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felix</cp:lastModifiedBy>
  <cp:revision>196</cp:revision>
  <dcterms:created xsi:type="dcterms:W3CDTF">2020-02-12T22:24:10Z</dcterms:created>
  <dcterms:modified xsi:type="dcterms:W3CDTF">2020-02-12T22:24:10Z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1033-1.9.0.3020</vt:lpwstr>
  </property>
</Properties>
</file>